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6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22"/>
  </p:notesMasterIdLst>
  <p:sldIdLst>
    <p:sldId id="256" r:id="rId5"/>
    <p:sldId id="267" r:id="rId6"/>
    <p:sldId id="268" r:id="rId7"/>
    <p:sldId id="286" r:id="rId8"/>
    <p:sldId id="271" r:id="rId9"/>
    <p:sldId id="287" r:id="rId10"/>
    <p:sldId id="278" r:id="rId11"/>
    <p:sldId id="288" r:id="rId12"/>
    <p:sldId id="270" r:id="rId13"/>
    <p:sldId id="269" r:id="rId14"/>
    <p:sldId id="273" r:id="rId15"/>
    <p:sldId id="280" r:id="rId16"/>
    <p:sldId id="281" r:id="rId17"/>
    <p:sldId id="275" r:id="rId18"/>
    <p:sldId id="282" r:id="rId19"/>
    <p:sldId id="283" r:id="rId20"/>
    <p:sldId id="2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ộc Cá Hơn" initials="LCH" lastIdx="1" clrIdx="0">
    <p:extLst>
      <p:ext uri="{19B8F6BF-5375-455C-9EA6-DF929625EA0E}">
        <p15:presenceInfo xmlns:p15="http://schemas.microsoft.com/office/powerpoint/2012/main" userId="30091672ff6e4f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AAC"/>
    <a:srgbClr val="F8CBAD"/>
    <a:srgbClr val="5F5F5F"/>
    <a:srgbClr val="FCFDFF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6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302A8-9CA4-4C92-BE48-4A9D07A72550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0B2FA-45A9-4D97-956F-AF14AB7C1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29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2EFA-F24D-42C0-A531-070F4AFD8F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81B4F5-B725-4E24-B350-6F867BB25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F077C-F53E-4D49-BC39-E83875F0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50DD41-0456-45CB-B4B3-ADD5B048CBA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37880-84AD-4A7D-B7EA-2A67D5C5B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44C70-4BE9-43EA-83F6-979158660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B26B4B-3203-4DAD-8458-9A35A559C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61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ACA65-B750-425F-A90B-7F2BD60FC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8E247-7F21-47F3-865F-38D2A692C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EFA27-DD34-4279-82F6-8E78BB3A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50DD41-0456-45CB-B4B3-ADD5B048CBA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BCC3F-678E-4BDF-AF3B-744DEB72B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8F57F-0877-4F34-806A-9D0F9BD1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B26B4B-3203-4DAD-8458-9A35A559C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4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888312-5358-4AF5-AA9A-E782AD19B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A50809-DC9C-43A9-A3FF-AE485A092E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C19F2-011D-48D2-8568-7B67A9DDD7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50DD41-0456-45CB-B4B3-ADD5B048CBA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336E6-0552-41E9-BB14-4218754E6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1492F-1C56-4E5C-B9DB-46C27250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B26B4B-3203-4DAD-8458-9A35A559C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2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AAD2D-E155-4930-B7B6-C4DEBF756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AC1CCB-7135-4B10-AA59-58B0F748D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B24AA-8C5B-489B-8D76-26520A472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988-15A6-4647-86D7-062E8698D868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83610-7093-4756-9548-A4463328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21917-1AE1-4786-B80F-949542DE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BDB4-6E33-4EB0-BC1A-E3E463951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3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ED7E-5E45-430A-8151-2B2A59991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0687-B7A4-42A2-89F2-ED91DB7A7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AEC17-1600-4203-9089-5C7E876B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988-15A6-4647-86D7-062E8698D868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40B89-4B0C-4D59-9C29-F663AFCF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33160-9222-48B8-8487-67F6F8DCF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BDB4-6E33-4EB0-BC1A-E3E463951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95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8D804-AC27-4302-BCD5-67B885BB8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3EE7E-B580-4825-AF42-1EC0FE9BD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418C6-8329-4AF6-A23C-A359B33D7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988-15A6-4647-86D7-062E8698D868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45CC2-EF71-449B-8BFC-645536AE9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F3669-86B0-4086-9909-9793EDE6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BDB4-6E33-4EB0-BC1A-E3E463951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93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439E6-4F47-40B6-8E5B-3C0FD4E82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D94E9-8A9E-4BFE-8AFF-2FD37BDA37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94CD48-3081-4ED0-A9D7-AD99BC89A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21C2EB-ED80-448C-A415-C71E76BE4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988-15A6-4647-86D7-062E8698D868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98061-F78D-41AC-BC66-566828D0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B79CE-8C66-42E8-8218-D834D029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BDB4-6E33-4EB0-BC1A-E3E463951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22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5E0DA-6E9D-463F-A2DD-29DE51FAC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AA701-00FA-4298-9CAA-877EF5410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51546-7C59-4175-9BFE-17003AC34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240F54-C375-4504-BECC-DF497AD203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B05408-1F3D-493D-B7A2-C776BFDD19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851279-2D44-45B8-B481-029791165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988-15A6-4647-86D7-062E8698D868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88272-16C8-4CDC-ADCB-02EBA955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BF59B6-FDC9-49CA-89E6-318F2BB32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BDB4-6E33-4EB0-BC1A-E3E463951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0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889BE-2EA3-4F1E-AD4A-720EC39B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8120AF-995E-43E9-9C76-D00D3CE45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988-15A6-4647-86D7-062E8698D868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CA7BFF-56B8-439F-8678-ADC75895C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069F-E42F-4FCF-9889-ACCD9C80A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BDB4-6E33-4EB0-BC1A-E3E463951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460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EAE7B8-C2C1-404D-9AAE-D00086810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988-15A6-4647-86D7-062E8698D868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3B9C5F-6E06-4FCE-B0DD-781AD2B34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301F8-B063-4A27-9601-D5980F7C7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BDB4-6E33-4EB0-BC1A-E3E463951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490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32F5-D7F7-441C-ADA4-49F9AD638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80A6A-41BE-418E-A8DD-DCDE6C6BB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C981A5-B44A-4A15-B682-5429809AF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0E258-2AFB-4C0D-91D3-8DD539CD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988-15A6-4647-86D7-062E8698D868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72DAF-38C7-40CF-87CF-054BCE0D4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62FD2-8875-4D0D-B230-163296AEF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BDB4-6E33-4EB0-BC1A-E3E463951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28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8F63E-7438-400A-9E90-B03325E37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CCF13-B1B0-4F2F-BCF8-B2E04F876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040F9-7E80-44DA-8A09-AB4BB379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50DD41-0456-45CB-B4B3-ADD5B048CBA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9C1C4-C46F-4C4F-BD4B-87DDF2F80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7AC46-2DE5-4E6B-9117-6535FCCD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B26B4B-3203-4DAD-8458-9A35A559C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056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06CF-D2B2-498E-B1A4-E035CFCDA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F30A05-212A-451C-8E7A-96F49FF82E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FD212-2C7E-45EE-AC46-E2223238A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533D7-6C68-40EC-979B-D92512285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988-15A6-4647-86D7-062E8698D868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55689-4232-4DF3-9715-90AFC159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6D20C-BCB5-48A1-A7B0-016FB546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BDB4-6E33-4EB0-BC1A-E3E463951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99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CCB9-4BCD-46B0-953E-1AB9463C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453EB7-9C22-4F76-A0C1-09917E107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41B2F-D552-48D4-937C-514AAE63A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988-15A6-4647-86D7-062E8698D868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EC662-9187-4C31-BD3C-A06B7A15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A6AAB-C339-47CB-85C4-7E0F26ABB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BDB4-6E33-4EB0-BC1A-E3E463951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711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B1161F-716E-4BB5-9AAA-4BED10A7E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43BFCA-4B6F-402E-8ADF-5FD82E1D4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38A54-1739-44FE-94BE-9F6A839C6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988-15A6-4647-86D7-062E8698D868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75CA6-3F6F-4465-A774-09ABDBB3F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D3999-CBFE-4CA8-8B6C-A53A2448D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BDB4-6E33-4EB0-BC1A-E3E463951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254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32C21-FD13-4697-ADCD-F9E33DDFF06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08/04/2021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5D699-091F-4322-9983-565B97A178FD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10650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32C21-FD13-4697-ADCD-F9E33DDFF06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08/04/2021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5D699-091F-4322-9983-565B97A178FD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2995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32C21-FD13-4697-ADCD-F9E33DDFF06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08/04/2021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5D699-091F-4322-9983-565B97A178FD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742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32C21-FD13-4697-ADCD-F9E33DDFF06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08/04/2021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5D699-091F-4322-9983-565B97A178FD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5979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32C21-FD13-4697-ADCD-F9E33DDFF06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08/04/2021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5D699-091F-4322-9983-565B97A178FD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7539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32C21-FD13-4697-ADCD-F9E33DDFF06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08/04/2021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5D699-091F-4322-9983-565B97A178FD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29455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32C21-FD13-4697-ADCD-F9E33DDFF06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08/04/2021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5D699-091F-4322-9983-565B97A178FD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0168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D5333-89F1-48C3-A46B-B786079B7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35493-FF99-467C-B706-6B37D0237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588EF-9C03-4178-8AC8-A617E7752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50DD41-0456-45CB-B4B3-ADD5B048CBA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5D321-88B0-4E1A-BCED-1F7B72B5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5CD24-0A59-4588-84C2-B1C4F62E4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B26B4B-3203-4DAD-8458-9A35A559C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820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32C21-FD13-4697-ADCD-F9E33DDFF06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08/04/2021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5D699-091F-4322-9983-565B97A178FD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462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32C21-FD13-4697-ADCD-F9E33DDFF06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08/04/2021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5D699-091F-4322-9983-565B97A178FD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9895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32C21-FD13-4697-ADCD-F9E33DDFF06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08/04/2021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5D699-091F-4322-9983-565B97A178FD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85557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32C21-FD13-4697-ADCD-F9E33DDFF06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08/04/2021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5D699-091F-4322-9983-565B97A178FD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01252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D132D-452A-49E5-B8CD-EA0C46A12A5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08/04/2021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03046-9975-4CD1-8163-35C299AA0868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97271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D132D-452A-49E5-B8CD-EA0C46A12A5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08/04/2021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03046-9975-4CD1-8163-35C299AA0868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7088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D132D-452A-49E5-B8CD-EA0C46A12A5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08/04/2021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03046-9975-4CD1-8163-35C299AA0868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3416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D132D-452A-49E5-B8CD-EA0C46A12A5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08/04/2021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03046-9975-4CD1-8163-35C299AA0868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1924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D132D-452A-49E5-B8CD-EA0C46A12A5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08/04/2021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03046-9975-4CD1-8163-35C299AA0868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7350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D132D-452A-49E5-B8CD-EA0C46A12A5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08/04/2021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03046-9975-4CD1-8163-35C299AA0868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431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3ECA-7132-4C7B-A15F-3A295BD07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C75C4-6F77-4F01-B83B-D54CA5BB6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AC26F-B354-44FF-B3D9-81049ED98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8C2D3-063D-4E52-91B6-104B0721D1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50DD41-0456-45CB-B4B3-ADD5B048CBA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344AC-4C61-4192-BB9E-B85E8D45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B27BA-90AC-4579-8497-F9EA2CCDD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B26B4B-3203-4DAD-8458-9A35A559C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657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D132D-452A-49E5-B8CD-EA0C46A12A5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08/04/2021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03046-9975-4CD1-8163-35C299AA0868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5171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D132D-452A-49E5-B8CD-EA0C46A12A5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08/04/2021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03046-9975-4CD1-8163-35C299AA0868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2555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D132D-452A-49E5-B8CD-EA0C46A12A5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08/04/2021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03046-9975-4CD1-8163-35C299AA0868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9965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D132D-452A-49E5-B8CD-EA0C46A12A5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08/04/2021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03046-9975-4CD1-8163-35C299AA0868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758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D132D-452A-49E5-B8CD-EA0C46A12A5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08/04/2021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03046-9975-4CD1-8163-35C299AA0868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0206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01F89-694C-4C74-A030-5F613F60D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1C60A-8F16-4987-9CE1-CFFBDD9BF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EF8DD-06DE-4ED7-A348-AB5F56E23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BA2033-218B-4E06-9194-C285A6DC2B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5D5C06-D553-479D-9E82-22B5C9F7C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596056-F22E-4039-8CF1-E2BDE307A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50DD41-0456-45CB-B4B3-ADD5B048CBA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AB6F0A-6CA3-44E8-B26A-9D8A96B1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E7017F-09A2-4BD4-B8DE-244B919BB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B26B4B-3203-4DAD-8458-9A35A559C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67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F909-20D4-4229-B7F1-3F878B92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D21381-728F-4C04-9143-1AA7941B1C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50DD41-0456-45CB-B4B3-ADD5B048CBA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7B805F-AE46-4026-B3E6-4F712AED8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2B382-3B32-4B13-9CD8-722E21242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B26B4B-3203-4DAD-8458-9A35A559C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81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1287D8-C71A-418A-A444-6B00BD35A8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50DD41-0456-45CB-B4B3-ADD5B048CBA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E34E9-90FC-4D64-B328-E127E5F44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E573C-7C74-4BCF-B840-63969D930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B26B4B-3203-4DAD-8458-9A35A559C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56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C8E3-5450-4FF0-9C81-CA540A3E9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1A97E-40E5-4EB2-9499-E8A6EADBC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ECB0B-8E92-40D0-B2CE-60E034CD7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6A0BE6-7A46-418B-B761-302F1FE09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50DD41-0456-45CB-B4B3-ADD5B048CBA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A89AD-F274-44E8-9657-2C034366A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7C123-C055-4910-A250-B733E1D9B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B26B4B-3203-4DAD-8458-9A35A559C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2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32C94-3AFB-4377-BBC9-3E4E02317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0B2BCE-B694-4FF9-888F-EA21A0814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E7582-72DC-4C57-9FE4-AA6502F17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32594-CD96-4602-9D4A-7402D8DED2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50DD41-0456-45CB-B4B3-ADD5B048CBA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BAC20-74DA-4D7F-AE8C-718575BB7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B4DC6-22C8-4C3A-B22F-210A30AB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B26B4B-3203-4DAD-8458-9A35A559C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57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1042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9D1CF6-06F4-4E97-B3A3-986F040E3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5A3EE-2B69-4F61-9D6B-E41538689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18F42-D90A-454D-BCF8-D95CF83F7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38988-15A6-4647-86D7-062E8698D868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2430F-0F2C-4DAD-95FF-057245B7A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FC7AF-5ACB-4B84-A4B9-3F81B87B2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1BDB4-6E33-4EB0-BC1A-E3E463951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33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2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32C21-FD13-4697-ADCD-F9E33DDFF06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08/04/2021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5D699-091F-4322-9983-565B97A178FD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49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D132D-452A-49E5-B8CD-EA0C46A12A5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08/04/2021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03046-9975-4CD1-8163-35C299AA0868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13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22.gif"/><Relationship Id="rId3" Type="http://schemas.openxmlformats.org/officeDocument/2006/relationships/slideLayout" Target="../slideLayouts/slideLayout24.xml"/><Relationship Id="rId7" Type="http://schemas.openxmlformats.org/officeDocument/2006/relationships/slide" Target="slide12.xml"/><Relationship Id="rId12" Type="http://schemas.openxmlformats.org/officeDocument/2006/relationships/image" Target="../media/image21.gif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11.xml"/><Relationship Id="rId11" Type="http://schemas.openxmlformats.org/officeDocument/2006/relationships/slide" Target="slide16.xml"/><Relationship Id="rId5" Type="http://schemas.openxmlformats.org/officeDocument/2006/relationships/image" Target="../media/image20.png"/><Relationship Id="rId15" Type="http://schemas.openxmlformats.org/officeDocument/2006/relationships/image" Target="../media/image24.png"/><Relationship Id="rId10" Type="http://schemas.openxmlformats.org/officeDocument/2006/relationships/slide" Target="slide15.xml"/><Relationship Id="rId4" Type="http://schemas.openxmlformats.org/officeDocument/2006/relationships/image" Target="../media/image19.png"/><Relationship Id="rId9" Type="http://schemas.openxmlformats.org/officeDocument/2006/relationships/slide" Target="slide14.xml"/><Relationship Id="rId14" Type="http://schemas.openxmlformats.org/officeDocument/2006/relationships/image" Target="../media/image23.gif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0.png"/><Relationship Id="rId3" Type="http://schemas.openxmlformats.org/officeDocument/2006/relationships/audio" Target="../media/audio2.wav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4.xml"/><Relationship Id="rId6" Type="http://schemas.microsoft.com/office/2007/relationships/hdphoto" Target="../media/hdphoto1.wdp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microsoft.com/office/2007/relationships/hdphoto" Target="../media/hdphoto3.wdp"/><Relationship Id="rId4" Type="http://schemas.openxmlformats.org/officeDocument/2006/relationships/audio" Target="../media/audio3.wav"/><Relationship Id="rId9" Type="http://schemas.openxmlformats.org/officeDocument/2006/relationships/image" Target="../media/image27.png"/><Relationship Id="rId1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1.png"/><Relationship Id="rId3" Type="http://schemas.openxmlformats.org/officeDocument/2006/relationships/audio" Target="../media/audio3.wav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4.xml"/><Relationship Id="rId6" Type="http://schemas.microsoft.com/office/2007/relationships/hdphoto" Target="../media/hdphoto1.wdp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microsoft.com/office/2007/relationships/hdphoto" Target="../media/hdphoto3.wdp"/><Relationship Id="rId4" Type="http://schemas.openxmlformats.org/officeDocument/2006/relationships/audio" Target="../media/audio2.wav"/><Relationship Id="rId9" Type="http://schemas.openxmlformats.org/officeDocument/2006/relationships/image" Target="../media/image27.png"/><Relationship Id="rId14" Type="http://schemas.openxmlformats.org/officeDocument/2006/relationships/slide" Target="slide10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0.png"/><Relationship Id="rId3" Type="http://schemas.openxmlformats.org/officeDocument/2006/relationships/audio" Target="../media/audio2.wav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4.xml"/><Relationship Id="rId6" Type="http://schemas.microsoft.com/office/2007/relationships/hdphoto" Target="../media/hdphoto1.wdp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microsoft.com/office/2007/relationships/hdphoto" Target="../media/hdphoto3.wdp"/><Relationship Id="rId4" Type="http://schemas.openxmlformats.org/officeDocument/2006/relationships/audio" Target="../media/audio3.wav"/><Relationship Id="rId9" Type="http://schemas.openxmlformats.org/officeDocument/2006/relationships/image" Target="../media/image27.png"/><Relationship Id="rId14" Type="http://schemas.openxmlformats.org/officeDocument/2006/relationships/slide" Target="slide10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slide" Target="slide10.xml"/><Relationship Id="rId3" Type="http://schemas.openxmlformats.org/officeDocument/2006/relationships/audio" Target="../media/audio3.wav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4.xml"/><Relationship Id="rId6" Type="http://schemas.microsoft.com/office/2007/relationships/hdphoto" Target="../media/hdphoto1.wdp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microsoft.com/office/2007/relationships/hdphoto" Target="../media/hdphoto3.wdp"/><Relationship Id="rId4" Type="http://schemas.openxmlformats.org/officeDocument/2006/relationships/audio" Target="../media/audio2.wav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1.png"/><Relationship Id="rId3" Type="http://schemas.openxmlformats.org/officeDocument/2006/relationships/audio" Target="../media/audio3.wav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4.xml"/><Relationship Id="rId6" Type="http://schemas.microsoft.com/office/2007/relationships/hdphoto" Target="../media/hdphoto1.wdp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microsoft.com/office/2007/relationships/hdphoto" Target="../media/hdphoto3.wdp"/><Relationship Id="rId4" Type="http://schemas.openxmlformats.org/officeDocument/2006/relationships/audio" Target="../media/audio2.wav"/><Relationship Id="rId9" Type="http://schemas.openxmlformats.org/officeDocument/2006/relationships/image" Target="../media/image27.png"/><Relationship Id="rId14" Type="http://schemas.openxmlformats.org/officeDocument/2006/relationships/slide" Target="slide10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slide" Target="slide10.xml"/><Relationship Id="rId3" Type="http://schemas.openxmlformats.org/officeDocument/2006/relationships/audio" Target="../media/audio3.wav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4.xml"/><Relationship Id="rId6" Type="http://schemas.microsoft.com/office/2007/relationships/hdphoto" Target="../media/hdphoto1.wdp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microsoft.com/office/2007/relationships/hdphoto" Target="../media/hdphoto3.wdp"/><Relationship Id="rId4" Type="http://schemas.openxmlformats.org/officeDocument/2006/relationships/audio" Target="../media/audio2.wav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0.xml"/><Relationship Id="rId3" Type="http://schemas.openxmlformats.org/officeDocument/2006/relationships/image" Target="../media/image13.svg"/><Relationship Id="rId7" Type="http://schemas.openxmlformats.org/officeDocument/2006/relationships/image" Target="../media/image15.svg"/><Relationship Id="rId12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6.png"/><Relationship Id="rId5" Type="http://schemas.openxmlformats.org/officeDocument/2006/relationships/image" Target="../media/image9.svg"/><Relationship Id="rId15" Type="http://schemas.openxmlformats.org/officeDocument/2006/relationships/image" Target="../media/image17.svg"/><Relationship Id="rId10" Type="http://schemas.openxmlformats.org/officeDocument/2006/relationships/image" Target="../media/image15.sv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ite minimal background Free Vector">
            <a:extLst>
              <a:ext uri="{FF2B5EF4-FFF2-40B4-BE49-F238E27FC236}">
                <a16:creationId xmlns:a16="http://schemas.microsoft.com/office/drawing/2014/main" id="{B3082174-B70F-4DB7-B7E8-570BB0479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0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A1F52A-0A42-4117-AD3B-8EDDA49D0151}"/>
              </a:ext>
            </a:extLst>
          </p:cNvPr>
          <p:cNvSpPr txBox="1"/>
          <p:nvPr/>
        </p:nvSpPr>
        <p:spPr>
          <a:xfrm>
            <a:off x="1679542" y="7242"/>
            <a:ext cx="8832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Hero"/>
              </a:rPr>
              <a:t>TRƯỜNG ĐẠI HỌC KHOA HỌC TỰ NHIÊN TP. HCM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4A1BEC-69F6-4C47-9193-444B13DBAD0F}"/>
              </a:ext>
            </a:extLst>
          </p:cNvPr>
          <p:cNvSpPr/>
          <p:nvPr/>
        </p:nvSpPr>
        <p:spPr>
          <a:xfrm>
            <a:off x="1005526" y="3767329"/>
            <a:ext cx="10180949" cy="1767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 "/>
              </a:rPr>
              <a:t>QUAN NIỆM CỦA HỒ CHÍ MINH VỀ CHỦ NGHĨA XÃ HỘI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B16200-8DB8-4E0A-85D1-2AC74B0C04C7}"/>
              </a:ext>
            </a:extLst>
          </p:cNvPr>
          <p:cNvGrpSpPr/>
          <p:nvPr/>
        </p:nvGrpSpPr>
        <p:grpSpPr>
          <a:xfrm>
            <a:off x="4936504" y="2797142"/>
            <a:ext cx="2318993" cy="835594"/>
            <a:chOff x="4936504" y="2797142"/>
            <a:chExt cx="2318993" cy="8355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A7C88E-6FDC-492D-8CD8-6CEA419DE079}"/>
                </a:ext>
              </a:extLst>
            </p:cNvPr>
            <p:cNvSpPr/>
            <p:nvPr/>
          </p:nvSpPr>
          <p:spPr>
            <a:xfrm>
              <a:off x="4936504" y="2797142"/>
              <a:ext cx="2318993" cy="835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3600" b="1" dirty="0">
                  <a:solidFill>
                    <a:schemeClr val="accent1">
                      <a:lumMod val="75000"/>
                    </a:schemeClr>
                  </a:solidFill>
                </a:rPr>
                <a:t>ĐỀ TÀI</a:t>
              </a:r>
              <a:endParaRPr 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0B997B5-9B6F-4A16-96F0-D627281D4BD3}"/>
                </a:ext>
              </a:extLst>
            </p:cNvPr>
            <p:cNvCxnSpPr/>
            <p:nvPr/>
          </p:nvCxnSpPr>
          <p:spPr>
            <a:xfrm>
              <a:off x="5252357" y="3537857"/>
              <a:ext cx="1687285" cy="0"/>
            </a:xfrm>
            <a:prstGeom prst="line">
              <a:avLst/>
            </a:prstGeom>
            <a:ln w="7620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2" name="Picture 2" descr="Logo trường Đại học Khoa học Tự nhiên – Đại học Quốc gia TP. Hồ Chí Minh |  ĐẠI PHÚC">
            <a:extLst>
              <a:ext uri="{FF2B5EF4-FFF2-40B4-BE49-F238E27FC236}">
                <a16:creationId xmlns:a16="http://schemas.microsoft.com/office/drawing/2014/main" id="{386EDA3D-AEAB-4837-B5AD-B621AF11C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590" y="1299069"/>
            <a:ext cx="1108818" cy="92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06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62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vong quay"/>
          <p:cNvGrpSpPr/>
          <p:nvPr/>
        </p:nvGrpSpPr>
        <p:grpSpPr>
          <a:xfrm>
            <a:off x="5825983" y="478508"/>
            <a:ext cx="5042125" cy="5036855"/>
            <a:chOff x="5425622" y="292790"/>
            <a:chExt cx="5834378" cy="5828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622" y="292790"/>
              <a:ext cx="5834378" cy="582828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14949661">
              <a:off x="6674685" y="1269286"/>
              <a:ext cx="2025648" cy="67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candy</a:t>
              </a:r>
              <a:endParaRPr kumimoji="0" lang="vi-V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2232592">
              <a:off x="5742637" y="2184872"/>
              <a:ext cx="2025648" cy="67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pen</a:t>
              </a:r>
              <a:endParaRPr kumimoji="0" lang="vi-V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7590276">
              <a:off x="8020996" y="1266361"/>
              <a:ext cx="2025648" cy="67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pencil</a:t>
              </a:r>
              <a:endParaRPr kumimoji="0" lang="vi-V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0155085">
              <a:off x="8917980" y="2189476"/>
              <a:ext cx="2025648" cy="67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pen</a:t>
              </a:r>
              <a:endParaRPr kumimoji="0" lang="vi-V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9501114">
              <a:off x="5697321" y="3524665"/>
              <a:ext cx="2025648" cy="67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pencil</a:t>
              </a:r>
              <a:endParaRPr kumimoji="0" lang="vi-V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6703311">
              <a:off x="6660976" y="4492996"/>
              <a:ext cx="2025648" cy="67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candy</a:t>
              </a:r>
              <a:endParaRPr kumimoji="0" lang="vi-V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3829829">
              <a:off x="8019634" y="4500236"/>
              <a:ext cx="2025648" cy="67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pen</a:t>
              </a:r>
              <a:endParaRPr kumimoji="0" lang="vi-V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1321648">
              <a:off x="8940448" y="3556175"/>
              <a:ext cx="2025648" cy="67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candy</a:t>
              </a:r>
              <a:endParaRPr kumimoji="0" lang="vi-V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3" name="Isosceles Triangle 22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" name="quay dung"/>
          <p:cNvSpPr/>
          <p:nvPr/>
        </p:nvSpPr>
        <p:spPr>
          <a:xfrm>
            <a:off x="9287691" y="5878286"/>
            <a:ext cx="2704012" cy="849085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QUAY</a:t>
            </a:r>
            <a:endParaRPr kumimoji="0" lang="vi-V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ounded Rectangle 25">
            <a:hlinkClick r:id="rId6" action="ppaction://hlinksldjump"/>
          </p:cNvPr>
          <p:cNvSpPr/>
          <p:nvPr/>
        </p:nvSpPr>
        <p:spPr>
          <a:xfrm>
            <a:off x="857805" y="2186976"/>
            <a:ext cx="1337688" cy="1337688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kumimoji="0" lang="vi-VN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ounded Rectangle 26">
            <a:hlinkClick r:id="rId7" action="ppaction://hlinksldjump"/>
          </p:cNvPr>
          <p:cNvSpPr/>
          <p:nvPr/>
        </p:nvSpPr>
        <p:spPr>
          <a:xfrm>
            <a:off x="2355722" y="2186976"/>
            <a:ext cx="1337688" cy="1337688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kumimoji="0" lang="vi-VN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ounded Rectangle 27">
            <a:hlinkClick r:id="rId8" action="ppaction://hlinksldjump"/>
          </p:cNvPr>
          <p:cNvSpPr/>
          <p:nvPr/>
        </p:nvSpPr>
        <p:spPr>
          <a:xfrm>
            <a:off x="3853638" y="2186976"/>
            <a:ext cx="1337688" cy="1337688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kumimoji="0" lang="vi-VN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Rounded Rectangle 34">
            <a:hlinkClick r:id="rId9" action="ppaction://hlinksldjump"/>
          </p:cNvPr>
          <p:cNvSpPr/>
          <p:nvPr/>
        </p:nvSpPr>
        <p:spPr>
          <a:xfrm>
            <a:off x="858563" y="3733049"/>
            <a:ext cx="1337688" cy="1337688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kumimoji="0" lang="vi-VN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ounded Rectangle 35">
            <a:hlinkClick r:id="rId10" action="ppaction://hlinksldjump"/>
          </p:cNvPr>
          <p:cNvSpPr/>
          <p:nvPr/>
        </p:nvSpPr>
        <p:spPr>
          <a:xfrm>
            <a:off x="2356480" y="3733049"/>
            <a:ext cx="1337688" cy="1337688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kumimoji="0" lang="vi-VN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ounded Rectangle 36">
            <a:hlinkClick r:id="rId11" action="ppaction://hlinksldjump"/>
          </p:cNvPr>
          <p:cNvSpPr/>
          <p:nvPr/>
        </p:nvSpPr>
        <p:spPr>
          <a:xfrm>
            <a:off x="3854396" y="3733049"/>
            <a:ext cx="1337688" cy="1337688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kumimoji="0" lang="vi-VN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02426" y="95110"/>
            <a:ext cx="5121915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VÒNG QUAY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 MẮN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7" y="845531"/>
            <a:ext cx="495300" cy="4381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739" y="1207472"/>
            <a:ext cx="495300" cy="4381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50" y="680278"/>
            <a:ext cx="495300" cy="43815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830" y="478508"/>
            <a:ext cx="714375" cy="11906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194" y="2397345"/>
            <a:ext cx="1354214" cy="1155064"/>
          </a:xfrm>
          <a:prstGeom prst="rect">
            <a:avLst/>
          </a:prstGeom>
        </p:spPr>
      </p:pic>
      <p:pic>
        <p:nvPicPr>
          <p:cNvPr id="3" name="vongqua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714152" y="-693733"/>
            <a:ext cx="609600" cy="609600"/>
          </a:xfrm>
          <a:prstGeom prst="rect">
            <a:avLst/>
          </a:prstGeom>
        </p:spPr>
      </p:pic>
      <p:sp>
        <p:nvSpPr>
          <p:cNvPr id="31" name="Isosceles Triangle 30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2" name="Isosceles Triangle 31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" name="Isosceles Triangle 32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4" name="Isosceles Triangle 33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" name="Isosceles Triangle 41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3" name="Isosceles Triangle 42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" name="Isosceles Triangle 47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9" name="Isosceles Triangle 48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0" name="Isosceles Triangle 49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1" name="Isosceles Triangle 50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2" name="Isosceles Triangle 51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3" name="Isosceles Triangle 52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4" name="Isosceles Triangle 53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5" name="Isosceles Triangle 54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6" name="Isosceles Triangle 55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7" name="Isosceles Triangle 56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8" name="Isosceles Triangle 57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9" name="Isosceles Triangle 58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0" name="Isosceles Triangle 59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" name="Isosceles Triangle 60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4" name="Heart 23">
            <a:hlinkClick r:id="rId7" action="ppaction://hlinksldjump"/>
          </p:cNvPr>
          <p:cNvSpPr/>
          <p:nvPr/>
        </p:nvSpPr>
        <p:spPr>
          <a:xfrm rot="5400000">
            <a:off x="11351621" y="2586449"/>
            <a:ext cx="783772" cy="783770"/>
          </a:xfrm>
          <a:prstGeom prst="hear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99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25E-6 -2.59259E-6 L 1.25E-6 -0.02407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4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6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7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8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8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9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2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3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5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2" fill="hold">
                      <p:stCondLst>
                        <p:cond delay="0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7" dur="304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65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6" fill="hold">
                      <p:stCondLst>
                        <p:cond delay="0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7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3" fill="hold">
                      <p:stCondLst>
                        <p:cond delay="0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79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0" fill="hold">
                      <p:stCondLst>
                        <p:cond delay="0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86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7" fill="hold">
                      <p:stCondLst>
                        <p:cond delay="0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193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4" fill="hold">
                      <p:stCondLst>
                        <p:cond delay="0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audio>
              <p:cMediaNode vol="80000">
                <p:cTn id="2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1" grpId="0"/>
      <p:bldP spid="31" grpId="0" animBg="1"/>
      <p:bldP spid="32" grpId="0" animBg="1"/>
      <p:bldP spid="33" grpId="0" animBg="1"/>
      <p:bldP spid="34" grpId="0" animBg="1"/>
      <p:bldP spid="42" grpId="0" animBg="1"/>
      <p:bldP spid="43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163" y="3769131"/>
            <a:ext cx="1086500" cy="1182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937" y="4515854"/>
            <a:ext cx="812889" cy="8850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978" y="5130389"/>
            <a:ext cx="520391" cy="566575"/>
          </a:xfrm>
          <a:prstGeom prst="rect">
            <a:avLst/>
          </a:prstGeom>
        </p:spPr>
      </p:pic>
      <p:sp>
        <p:nvSpPr>
          <p:cNvPr id="4" name="Snip Diagonal Corner Rectangle 3"/>
          <p:cNvSpPr/>
          <p:nvPr/>
        </p:nvSpPr>
        <p:spPr>
          <a:xfrm>
            <a:off x="832636" y="248302"/>
            <a:ext cx="10526728" cy="1604597"/>
          </a:xfrm>
          <a:prstGeom prst="snip2Diag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Theo HCM </a:t>
            </a:r>
            <a:r>
              <a:rPr kumimoji="0" lang="vi-V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muốn</a:t>
            </a: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xây </a:t>
            </a:r>
            <a:r>
              <a:rPr kumimoji="0" lang="vi-V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dựng</a:t>
            </a: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xã</a:t>
            </a: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hội</a:t>
            </a: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, </a:t>
            </a:r>
            <a:r>
              <a:rPr kumimoji="0" lang="vi-V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trước</a:t>
            </a: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hết</a:t>
            </a: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cần</a:t>
            </a: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có</a:t>
            </a: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?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10220" y="1949346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A. 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người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xã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hội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chủ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nghĩa</a:t>
            </a:r>
            <a:endParaRPr kumimoji="0" lang="vi-V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0" name="Cloud 39"/>
          <p:cNvSpPr/>
          <p:nvPr/>
        </p:nvSpPr>
        <p:spPr>
          <a:xfrm>
            <a:off x="-683345" y="4902196"/>
            <a:ext cx="567114" cy="34921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" name="Cloud 40"/>
          <p:cNvSpPr/>
          <p:nvPr/>
        </p:nvSpPr>
        <p:spPr>
          <a:xfrm>
            <a:off x="13632601" y="4702499"/>
            <a:ext cx="891420" cy="548907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30615" y="1953535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B. 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Cơ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sở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vật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chất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vững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chắc</a:t>
            </a:r>
            <a:endParaRPr kumimoji="0" lang="vi-V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110220" y="2838518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C. 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người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năng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động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sáng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tạo</a:t>
            </a:r>
            <a:endParaRPr kumimoji="0" lang="vi-V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130615" y="2842707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D.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Khoa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học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kỹ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thuật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phát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triển</a:t>
            </a:r>
            <a:endParaRPr kumimoji="0" lang="vi-V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1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485"/>
          <a:stretch/>
        </p:blipFill>
        <p:spPr>
          <a:xfrm>
            <a:off x="5131881" y="1974821"/>
            <a:ext cx="885137" cy="70805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5212482" y="2871882"/>
            <a:ext cx="804536" cy="70408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71" y="2883479"/>
            <a:ext cx="804742" cy="70719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71" y="1994791"/>
            <a:ext cx="804742" cy="707197"/>
          </a:xfrm>
          <a:prstGeom prst="rect">
            <a:avLst/>
          </a:prstGeom>
        </p:spPr>
      </p:pic>
      <p:sp>
        <p:nvSpPr>
          <p:cNvPr id="57" name="Cloud 56">
            <a:hlinkClick r:id="rId14" action="ppaction://hlinksldjump"/>
          </p:cNvPr>
          <p:cNvSpPr/>
          <p:nvPr/>
        </p:nvSpPr>
        <p:spPr>
          <a:xfrm>
            <a:off x="4667494" y="4702499"/>
            <a:ext cx="2359211" cy="110490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QUAY VỀ</a:t>
            </a:r>
            <a:endParaRPr kumimoji="0" lang="vi-VN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62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2" presetClass="entr" presetSubtype="2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6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7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9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163" y="3769131"/>
            <a:ext cx="1086500" cy="1182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937" y="4515854"/>
            <a:ext cx="812889" cy="8850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978" y="5130389"/>
            <a:ext cx="520391" cy="566575"/>
          </a:xfrm>
          <a:prstGeom prst="rect">
            <a:avLst/>
          </a:prstGeom>
        </p:spPr>
      </p:pic>
      <p:sp>
        <p:nvSpPr>
          <p:cNvPr id="4" name="Snip Diagonal Corner Rectangle 3"/>
          <p:cNvSpPr/>
          <p:nvPr/>
        </p:nvSpPr>
        <p:spPr>
          <a:xfrm>
            <a:off x="832636" y="199869"/>
            <a:ext cx="10526728" cy="1604597"/>
          </a:xfrm>
          <a:prstGeom prst="snip2Diag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Muốn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phát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động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lực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của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chủ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nghĩa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xã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hội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theo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HCM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cần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phải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chống</a:t>
            </a:r>
            <a:endParaRPr kumimoji="0" lang="vi-V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10220" y="1949346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A.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Chủ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nghĩa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cá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nhân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tham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ô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lãng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phí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liêu</a:t>
            </a:r>
            <a:endParaRPr kumimoji="0" lang="vi-V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0" name="Cloud 39"/>
          <p:cNvSpPr/>
          <p:nvPr/>
        </p:nvSpPr>
        <p:spPr>
          <a:xfrm>
            <a:off x="-683345" y="4902196"/>
            <a:ext cx="567114" cy="34921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" name="Cloud 40"/>
          <p:cNvSpPr/>
          <p:nvPr/>
        </p:nvSpPr>
        <p:spPr>
          <a:xfrm>
            <a:off x="13632601" y="4702499"/>
            <a:ext cx="891420" cy="548907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30615" y="1953535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B. 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Chia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rẽ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bè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phái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mất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đoàn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kết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vô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kỷ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luật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chủ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quan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bảo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thủ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giáo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điều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lười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biếng</a:t>
            </a:r>
            <a:endParaRPr kumimoji="0" lang="vi-V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110220" y="2838518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C.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Cả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</a:t>
            </a:r>
            <a:endParaRPr kumimoji="0" lang="vi-V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130615" y="2842707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D.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Các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lực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lượng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phản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động</a:t>
            </a:r>
            <a:endParaRPr kumimoji="0" lang="vi-V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96" y="1974821"/>
            <a:ext cx="805722" cy="70805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5212482" y="2871882"/>
            <a:ext cx="804536" cy="70408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71" y="2883479"/>
            <a:ext cx="804742" cy="70719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71" y="2026493"/>
            <a:ext cx="804742" cy="643793"/>
          </a:xfrm>
          <a:prstGeom prst="rect">
            <a:avLst/>
          </a:prstGeom>
        </p:spPr>
      </p:pic>
      <p:sp>
        <p:nvSpPr>
          <p:cNvPr id="18" name="Cloud 17">
            <a:hlinkClick r:id="rId14" action="ppaction://hlinksldjump"/>
          </p:cNvPr>
          <p:cNvSpPr/>
          <p:nvPr/>
        </p:nvSpPr>
        <p:spPr>
          <a:xfrm>
            <a:off x="4667494" y="4702499"/>
            <a:ext cx="2359211" cy="110490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QUAY VỀ</a:t>
            </a:r>
            <a:endParaRPr kumimoji="0" lang="vi-VN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38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2" presetClass="entr" presetSubtype="2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6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7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9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163" y="3769131"/>
            <a:ext cx="1086500" cy="1182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937" y="4515854"/>
            <a:ext cx="812889" cy="8850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978" y="5130389"/>
            <a:ext cx="520391" cy="566575"/>
          </a:xfrm>
          <a:prstGeom prst="rect">
            <a:avLst/>
          </a:prstGeom>
        </p:spPr>
      </p:pic>
      <p:sp>
        <p:nvSpPr>
          <p:cNvPr id="4" name="Snip Diagonal Corner Rectangle 3"/>
          <p:cNvSpPr/>
          <p:nvPr/>
        </p:nvSpPr>
        <p:spPr>
          <a:xfrm>
            <a:off x="832636" y="199869"/>
            <a:ext cx="10526728" cy="1604597"/>
          </a:xfrm>
          <a:prstGeom prst="snip2Diag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Theo HCM 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mục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tiêu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của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CNXH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là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gì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vi-V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10220" y="1949346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A.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Không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ngừng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nâng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cao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đời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sống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của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nhân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dân</a:t>
            </a:r>
            <a:endParaRPr kumimoji="0" lang="vi-V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0" name="Cloud 39"/>
          <p:cNvSpPr/>
          <p:nvPr/>
        </p:nvSpPr>
        <p:spPr>
          <a:xfrm>
            <a:off x="-683345" y="4902196"/>
            <a:ext cx="567114" cy="34921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" name="Cloud 40"/>
          <p:cNvSpPr/>
          <p:nvPr/>
        </p:nvSpPr>
        <p:spPr>
          <a:xfrm>
            <a:off x="13632601" y="4702499"/>
            <a:ext cx="891420" cy="548907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30615" y="1953535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B.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Không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ngừng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cải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thiện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đời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sống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của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nhân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dân</a:t>
            </a:r>
            <a:endParaRPr kumimoji="0" lang="vi-V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110220" y="2838518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C.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Không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ngừng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cải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thiện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nâng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cao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đời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sống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của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nhân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dân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lao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động</a:t>
            </a:r>
            <a:endParaRPr kumimoji="0" lang="vi-V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130615" y="2842707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D.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Đảm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bảo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quyền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làm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chủ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của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nhân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dân</a:t>
            </a:r>
            <a:endParaRPr kumimoji="0" lang="vi-V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1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485"/>
          <a:stretch/>
        </p:blipFill>
        <p:spPr>
          <a:xfrm>
            <a:off x="5131881" y="1974821"/>
            <a:ext cx="885137" cy="70805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5212482" y="2871882"/>
            <a:ext cx="804536" cy="70408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71" y="2883479"/>
            <a:ext cx="804742" cy="70719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71" y="1994791"/>
            <a:ext cx="804742" cy="707197"/>
          </a:xfrm>
          <a:prstGeom prst="rect">
            <a:avLst/>
          </a:prstGeom>
        </p:spPr>
      </p:pic>
      <p:sp>
        <p:nvSpPr>
          <p:cNvPr id="17" name="Cloud 16">
            <a:hlinkClick r:id="rId14" action="ppaction://hlinksldjump"/>
          </p:cNvPr>
          <p:cNvSpPr/>
          <p:nvPr/>
        </p:nvSpPr>
        <p:spPr>
          <a:xfrm>
            <a:off x="4667494" y="4702499"/>
            <a:ext cx="2359211" cy="110490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QUAY VỀ</a:t>
            </a:r>
            <a:endParaRPr kumimoji="0" lang="vi-VN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8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2" presetClass="entr" presetSubtype="2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6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7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9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163" y="3769131"/>
            <a:ext cx="1086500" cy="1182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937" y="4515854"/>
            <a:ext cx="812889" cy="8850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978" y="5130389"/>
            <a:ext cx="520391" cy="566575"/>
          </a:xfrm>
          <a:prstGeom prst="rect">
            <a:avLst/>
          </a:prstGeom>
        </p:spPr>
      </p:pic>
      <p:sp>
        <p:nvSpPr>
          <p:cNvPr id="4" name="Snip Diagonal Corner Rectangle 3"/>
          <p:cNvSpPr/>
          <p:nvPr/>
        </p:nvSpPr>
        <p:spPr>
          <a:xfrm>
            <a:off x="832636" y="199869"/>
            <a:ext cx="10526728" cy="1604597"/>
          </a:xfrm>
          <a:prstGeom prst="snip2Diag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Theo HCM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kẻ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thù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hung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của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chủ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nghĩa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xã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hội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là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gì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vi-V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10220" y="1949346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A.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Tham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ô 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lãng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phí</a:t>
            </a:r>
            <a:endParaRPr kumimoji="0" lang="vi-V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0" name="Cloud 39"/>
          <p:cNvSpPr/>
          <p:nvPr/>
        </p:nvSpPr>
        <p:spPr>
          <a:xfrm>
            <a:off x="-683345" y="4902196"/>
            <a:ext cx="567114" cy="34921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" name="Cloud 40"/>
          <p:cNvSpPr/>
          <p:nvPr/>
        </p:nvSpPr>
        <p:spPr>
          <a:xfrm>
            <a:off x="13632601" y="4702499"/>
            <a:ext cx="891420" cy="548907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30615" y="1953535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B.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Các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lực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lượng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phản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động</a:t>
            </a:r>
            <a:endParaRPr kumimoji="0" lang="vi-V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110220" y="2838518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C.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Chủ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nghĩa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cá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nhân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130615" y="2842707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D.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Thói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hư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tật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xấu</a:t>
            </a:r>
            <a:endParaRPr kumimoji="0" lang="vi-V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96" y="1974821"/>
            <a:ext cx="805722" cy="70805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82" y="2902112"/>
            <a:ext cx="804536" cy="64362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71" y="2883479"/>
            <a:ext cx="804742" cy="70719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821" y="2026493"/>
            <a:ext cx="732592" cy="643793"/>
          </a:xfrm>
          <a:prstGeom prst="rect">
            <a:avLst/>
          </a:prstGeom>
        </p:spPr>
      </p:pic>
      <p:sp>
        <p:nvSpPr>
          <p:cNvPr id="18" name="Cloud 17">
            <a:hlinkClick r:id="rId13" action="ppaction://hlinksldjump"/>
          </p:cNvPr>
          <p:cNvSpPr/>
          <p:nvPr/>
        </p:nvSpPr>
        <p:spPr>
          <a:xfrm>
            <a:off x="4667494" y="4702499"/>
            <a:ext cx="2359211" cy="110490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QUAY VỀ</a:t>
            </a:r>
            <a:endParaRPr kumimoji="0" lang="vi-VN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86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2" presetClass="entr" presetSubtype="2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6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7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9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163" y="3769131"/>
            <a:ext cx="1086500" cy="1182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937" y="4515854"/>
            <a:ext cx="812889" cy="8850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978" y="5130389"/>
            <a:ext cx="520391" cy="566575"/>
          </a:xfrm>
          <a:prstGeom prst="rect">
            <a:avLst/>
          </a:prstGeom>
        </p:spPr>
      </p:pic>
      <p:sp>
        <p:nvSpPr>
          <p:cNvPr id="4" name="Snip Diagonal Corner Rectangle 3"/>
          <p:cNvSpPr/>
          <p:nvPr/>
        </p:nvSpPr>
        <p:spPr>
          <a:xfrm>
            <a:off x="832636" y="199869"/>
            <a:ext cx="10526728" cy="1604597"/>
          </a:xfrm>
          <a:prstGeom prst="snip2Diag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Theo HCM , </a:t>
            </a:r>
            <a:r>
              <a:rPr kumimoji="0" lang="vi-V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đặc</a:t>
            </a: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trưng </a:t>
            </a:r>
            <a:r>
              <a:rPr kumimoji="0" lang="vi-V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nổi</a:t>
            </a: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bật</a:t>
            </a: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của</a:t>
            </a: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chủ</a:t>
            </a: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nghĩa</a:t>
            </a: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xã</a:t>
            </a: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hội</a:t>
            </a: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là</a:t>
            </a: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gì</a:t>
            </a: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?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10220" y="1949346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Khoa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học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kỹ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thuật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phát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triển</a:t>
            </a:r>
            <a:endParaRPr kumimoji="0" lang="vi-V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0" name="Cloud 39"/>
          <p:cNvSpPr/>
          <p:nvPr/>
        </p:nvSpPr>
        <p:spPr>
          <a:xfrm>
            <a:off x="-683345" y="4902196"/>
            <a:ext cx="567114" cy="34921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" name="Cloud 40"/>
          <p:cNvSpPr/>
          <p:nvPr/>
        </p:nvSpPr>
        <p:spPr>
          <a:xfrm>
            <a:off x="13632601" y="4702499"/>
            <a:ext cx="891420" cy="548907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30615" y="1953535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B. 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Cơ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cấu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nông – lâm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nghiệp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hợp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lý</a:t>
            </a:r>
            <a:endParaRPr kumimoji="0" lang="vi-V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110220" y="2838518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C.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Sở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hữu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xã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hội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về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tư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liệu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sản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xuất</a:t>
            </a:r>
            <a:endParaRPr kumimoji="0" lang="vi-V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130615" y="2842707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D.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Sở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hữu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tư nhân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về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tư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liệu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sản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xuất</a:t>
            </a:r>
            <a:endParaRPr kumimoji="0" lang="vi-V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96" y="1974821"/>
            <a:ext cx="805722" cy="70805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5212482" y="2871882"/>
            <a:ext cx="804536" cy="70408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71" y="2871882"/>
            <a:ext cx="804742" cy="70719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71" y="2026493"/>
            <a:ext cx="804742" cy="643793"/>
          </a:xfrm>
          <a:prstGeom prst="rect">
            <a:avLst/>
          </a:prstGeom>
        </p:spPr>
      </p:pic>
      <p:sp>
        <p:nvSpPr>
          <p:cNvPr id="18" name="Cloud 17">
            <a:hlinkClick r:id="rId14" action="ppaction://hlinksldjump"/>
          </p:cNvPr>
          <p:cNvSpPr/>
          <p:nvPr/>
        </p:nvSpPr>
        <p:spPr>
          <a:xfrm>
            <a:off x="4667494" y="4702499"/>
            <a:ext cx="2359211" cy="110490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QUAY VỀ</a:t>
            </a:r>
            <a:endParaRPr kumimoji="0" lang="vi-VN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997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2" presetClass="entr" presetSubtype="2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6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7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9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163" y="3769131"/>
            <a:ext cx="1086500" cy="1182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937" y="4515854"/>
            <a:ext cx="812889" cy="8850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978" y="5130389"/>
            <a:ext cx="520391" cy="566575"/>
          </a:xfrm>
          <a:prstGeom prst="rect">
            <a:avLst/>
          </a:prstGeom>
        </p:spPr>
      </p:pic>
      <p:sp>
        <p:nvSpPr>
          <p:cNvPr id="4" name="Snip Diagonal Corner Rectangle 3"/>
          <p:cNvSpPr/>
          <p:nvPr/>
        </p:nvSpPr>
        <p:spPr>
          <a:xfrm>
            <a:off x="832636" y="199869"/>
            <a:ext cx="10526728" cy="1604597"/>
          </a:xfrm>
          <a:prstGeom prst="snip2Diag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Cơ </a:t>
            </a:r>
            <a:r>
              <a:rPr kumimoji="0" lang="vi-V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sở</a:t>
            </a: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nào</a:t>
            </a: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hình</a:t>
            </a: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thành</a:t>
            </a: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quan </a:t>
            </a:r>
            <a:r>
              <a:rPr kumimoji="0" lang="vi-V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niệm</a:t>
            </a: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của</a:t>
            </a: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Hồ</a:t>
            </a: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Chí</a:t>
            </a: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Minh </a:t>
            </a:r>
            <a:r>
              <a:rPr kumimoji="0" lang="vi-V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về</a:t>
            </a: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những</a:t>
            </a: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đặc</a:t>
            </a: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trưng </a:t>
            </a:r>
            <a:r>
              <a:rPr kumimoji="0" lang="vi-V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bản</a:t>
            </a: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chất</a:t>
            </a: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của</a:t>
            </a: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CNXH?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10220" y="1949346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A.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Chủ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nghĩa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Mác-Lênin</a:t>
            </a:r>
            <a:endParaRPr kumimoji="0" lang="vi-V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0" name="Cloud 39"/>
          <p:cNvSpPr/>
          <p:nvPr/>
        </p:nvSpPr>
        <p:spPr>
          <a:xfrm>
            <a:off x="-683345" y="4902196"/>
            <a:ext cx="567114" cy="34921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" name="Cloud 40"/>
          <p:cNvSpPr/>
          <p:nvPr/>
        </p:nvSpPr>
        <p:spPr>
          <a:xfrm>
            <a:off x="13632601" y="4702499"/>
            <a:ext cx="891420" cy="548907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30615" y="1953535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B.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Thực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tiễn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xây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dựng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CNXH ở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Việt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Nam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10220" y="2838518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 Nghiên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cứu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kinh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nghiệm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của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các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nước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xã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hội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chủ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nghĩa</a:t>
            </a:r>
            <a:endParaRPr kumimoji="0" lang="vi-V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130615" y="2842707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D.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Chủ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nghĩa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Mác-Lênin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và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thực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tiễn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xây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dựng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CNXH ở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Việt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Nam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96" y="1974821"/>
            <a:ext cx="805722" cy="70805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614" y="2902112"/>
            <a:ext cx="732404" cy="64362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71" y="2915181"/>
            <a:ext cx="804742" cy="64379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821" y="2026493"/>
            <a:ext cx="732592" cy="643793"/>
          </a:xfrm>
          <a:prstGeom prst="rect">
            <a:avLst/>
          </a:prstGeom>
        </p:spPr>
      </p:pic>
      <p:sp>
        <p:nvSpPr>
          <p:cNvPr id="18" name="Cloud 17">
            <a:hlinkClick r:id="rId13" action="ppaction://hlinksldjump"/>
          </p:cNvPr>
          <p:cNvSpPr/>
          <p:nvPr/>
        </p:nvSpPr>
        <p:spPr>
          <a:xfrm>
            <a:off x="4667494" y="4702499"/>
            <a:ext cx="2359211" cy="110490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QUAY VỀ</a:t>
            </a:r>
            <a:endParaRPr kumimoji="0" lang="vi-VN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64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2" presetClass="entr" presetSubtype="2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6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7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9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0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lide thank you">
            <a:extLst>
              <a:ext uri="{FF2B5EF4-FFF2-40B4-BE49-F238E27FC236}">
                <a16:creationId xmlns:a16="http://schemas.microsoft.com/office/drawing/2014/main" id="{D67DA2E0-D723-4B64-B8BD-6D8029A12F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5" b="12555"/>
          <a:stretch/>
        </p:blipFill>
        <p:spPr bwMode="auto">
          <a:xfrm>
            <a:off x="838200" y="754148"/>
            <a:ext cx="10515600" cy="49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419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B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4F09BB-A35C-40AF-941C-C1EC5F1F5BD7}"/>
              </a:ext>
            </a:extLst>
          </p:cNvPr>
          <p:cNvSpPr/>
          <p:nvPr/>
        </p:nvSpPr>
        <p:spPr>
          <a:xfrm>
            <a:off x="1245" y="-6349949"/>
            <a:ext cx="1828802" cy="17776944"/>
          </a:xfrm>
          <a:custGeom>
            <a:avLst/>
            <a:gdLst>
              <a:gd name="connsiteX0" fmla="*/ 2 w 1828802"/>
              <a:gd name="connsiteY0" fmla="*/ 0 h 17776944"/>
              <a:gd name="connsiteX1" fmla="*/ 1828802 w 1828802"/>
              <a:gd name="connsiteY1" fmla="*/ 0 h 17776944"/>
              <a:gd name="connsiteX2" fmla="*/ 1828802 w 1828802"/>
              <a:gd name="connsiteY2" fmla="*/ 5377853 h 17776944"/>
              <a:gd name="connsiteX3" fmla="*/ 1828800 w 1828802"/>
              <a:gd name="connsiteY3" fmla="*/ 5377853 h 17776944"/>
              <a:gd name="connsiteX4" fmla="*/ 1828800 w 1828802"/>
              <a:gd name="connsiteY4" fmla="*/ 7421257 h 17776944"/>
              <a:gd name="connsiteX5" fmla="*/ 1170303 w 1828802"/>
              <a:gd name="connsiteY5" fmla="*/ 8437350 h 17776944"/>
              <a:gd name="connsiteX6" fmla="*/ 1828800 w 1828802"/>
              <a:gd name="connsiteY6" fmla="*/ 9472673 h 17776944"/>
              <a:gd name="connsiteX7" fmla="*/ 1828800 w 1828802"/>
              <a:gd name="connsiteY7" fmla="*/ 12648467 h 17776944"/>
              <a:gd name="connsiteX8" fmla="*/ 1828801 w 1828802"/>
              <a:gd name="connsiteY8" fmla="*/ 12648467 h 17776944"/>
              <a:gd name="connsiteX9" fmla="*/ 1828801 w 1828802"/>
              <a:gd name="connsiteY9" fmla="*/ 17776944 h 17776944"/>
              <a:gd name="connsiteX10" fmla="*/ 0 w 1828802"/>
              <a:gd name="connsiteY10" fmla="*/ 17776944 h 17776944"/>
              <a:gd name="connsiteX11" fmla="*/ 0 w 1828802"/>
              <a:gd name="connsiteY11" fmla="*/ 12648467 h 17776944"/>
              <a:gd name="connsiteX12" fmla="*/ 2 w 1828802"/>
              <a:gd name="connsiteY12" fmla="*/ 12648467 h 17776944"/>
              <a:gd name="connsiteX13" fmla="*/ 2 w 1828802"/>
              <a:gd name="connsiteY13" fmla="*/ 5377852 h 1777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28802" h="17776944">
                <a:moveTo>
                  <a:pt x="2" y="0"/>
                </a:moveTo>
                <a:lnTo>
                  <a:pt x="1828802" y="0"/>
                </a:lnTo>
                <a:lnTo>
                  <a:pt x="1828802" y="5377853"/>
                </a:lnTo>
                <a:lnTo>
                  <a:pt x="1828800" y="5377853"/>
                </a:lnTo>
                <a:lnTo>
                  <a:pt x="1828800" y="7421257"/>
                </a:lnTo>
                <a:cubicBezTo>
                  <a:pt x="1813795" y="7959250"/>
                  <a:pt x="1177806" y="7861645"/>
                  <a:pt x="1170303" y="8437350"/>
                </a:cubicBezTo>
                <a:cubicBezTo>
                  <a:pt x="1162802" y="9013053"/>
                  <a:pt x="1825049" y="8979094"/>
                  <a:pt x="1828800" y="9472673"/>
                </a:cubicBezTo>
                <a:lnTo>
                  <a:pt x="1828800" y="12648467"/>
                </a:lnTo>
                <a:lnTo>
                  <a:pt x="1828801" y="12648467"/>
                </a:lnTo>
                <a:lnTo>
                  <a:pt x="1828801" y="17776944"/>
                </a:lnTo>
                <a:lnTo>
                  <a:pt x="0" y="17776944"/>
                </a:lnTo>
                <a:lnTo>
                  <a:pt x="0" y="12648467"/>
                </a:lnTo>
                <a:lnTo>
                  <a:pt x="2" y="12648467"/>
                </a:lnTo>
                <a:lnTo>
                  <a:pt x="2" y="53778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Graphic 5" descr="Storytelling with solid fill">
            <a:extLst>
              <a:ext uri="{FF2B5EF4-FFF2-40B4-BE49-F238E27FC236}">
                <a16:creationId xmlns:a16="http://schemas.microsoft.com/office/drawing/2014/main" id="{3B5CAD46-6090-41DC-9220-47B85AB77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53" y="4268629"/>
            <a:ext cx="914400" cy="914400"/>
          </a:xfrm>
          <a:prstGeom prst="rect">
            <a:avLst/>
          </a:prstGeom>
        </p:spPr>
      </p:pic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C342FF9-E99C-4448-8984-872F56B64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7672" y="1642318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618276-E503-4DFF-848A-5B06FDE92E9C}"/>
              </a:ext>
            </a:extLst>
          </p:cNvPr>
          <p:cNvSpPr txBox="1"/>
          <p:nvPr/>
        </p:nvSpPr>
        <p:spPr>
          <a:xfrm>
            <a:off x="5644199" y="320694"/>
            <a:ext cx="316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T H E  T E A M 06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F2462E-2D8D-46D8-8428-2AC7B496485E}"/>
              </a:ext>
            </a:extLst>
          </p:cNvPr>
          <p:cNvSpPr/>
          <p:nvPr/>
        </p:nvSpPr>
        <p:spPr>
          <a:xfrm>
            <a:off x="5363376" y="1642318"/>
            <a:ext cx="3723646" cy="45719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32AC7DD-21DB-4363-A2EB-477B7E2AE3AE}"/>
              </a:ext>
            </a:extLst>
          </p:cNvPr>
          <p:cNvGrpSpPr/>
          <p:nvPr/>
        </p:nvGrpSpPr>
        <p:grpSpPr>
          <a:xfrm>
            <a:off x="2968858" y="1943100"/>
            <a:ext cx="1641438" cy="3044958"/>
            <a:chOff x="2968858" y="1943100"/>
            <a:chExt cx="1641438" cy="3044958"/>
          </a:xfrm>
        </p:grpSpPr>
        <p:pic>
          <p:nvPicPr>
            <p:cNvPr id="23" name="Graphic 22" descr="User with solid fill">
              <a:extLst>
                <a:ext uri="{FF2B5EF4-FFF2-40B4-BE49-F238E27FC236}">
                  <a16:creationId xmlns:a16="http://schemas.microsoft.com/office/drawing/2014/main" id="{6A846771-2055-451D-8EBF-9F37DC8BD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07751" y="1943100"/>
              <a:ext cx="865952" cy="86595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74BAACD-7D41-4F36-88D2-545C4CB3F1B5}"/>
                </a:ext>
              </a:extLst>
            </p:cNvPr>
            <p:cNvSpPr txBox="1"/>
            <p:nvPr/>
          </p:nvSpPr>
          <p:spPr>
            <a:xfrm>
              <a:off x="2968858" y="3272772"/>
              <a:ext cx="16414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Lộc Cá Hơn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CEFC18-8FF8-47ED-82BB-C4C6725DCEDD}"/>
                </a:ext>
              </a:extLst>
            </p:cNvPr>
            <p:cNvSpPr txBox="1"/>
            <p:nvPr/>
          </p:nvSpPr>
          <p:spPr>
            <a:xfrm>
              <a:off x="3024033" y="4587948"/>
              <a:ext cx="1531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L E A D E R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18748E8-58FC-4A7F-B3C9-2148DDF09CED}"/>
              </a:ext>
            </a:extLst>
          </p:cNvPr>
          <p:cNvGrpSpPr/>
          <p:nvPr/>
        </p:nvGrpSpPr>
        <p:grpSpPr>
          <a:xfrm>
            <a:off x="6188000" y="1913259"/>
            <a:ext cx="1743739" cy="3012625"/>
            <a:chOff x="5161416" y="1913259"/>
            <a:chExt cx="1743739" cy="3012625"/>
          </a:xfrm>
        </p:grpSpPr>
        <p:pic>
          <p:nvPicPr>
            <p:cNvPr id="26" name="Graphic 25" descr="User with solid fill">
              <a:extLst>
                <a:ext uri="{FF2B5EF4-FFF2-40B4-BE49-F238E27FC236}">
                  <a16:creationId xmlns:a16="http://schemas.microsoft.com/office/drawing/2014/main" id="{A15880E2-2FAC-435C-9339-47048A617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00310" y="1913259"/>
              <a:ext cx="865952" cy="86595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DD510D7-277F-465F-A9CB-E71D0D5599BB}"/>
                </a:ext>
              </a:extLst>
            </p:cNvPr>
            <p:cNvSpPr txBox="1"/>
            <p:nvPr/>
          </p:nvSpPr>
          <p:spPr>
            <a:xfrm>
              <a:off x="5161416" y="3244334"/>
              <a:ext cx="17437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 b="1"/>
              </a:lvl1pPr>
            </a:lstStyle>
            <a:p>
              <a:r>
                <a:rPr lang="en-US" dirty="0" err="1"/>
                <a:t>Nguyễn</a:t>
              </a:r>
              <a:r>
                <a:rPr lang="en-US" dirty="0"/>
                <a:t> Anh </a:t>
              </a:r>
              <a:r>
                <a:rPr lang="en-US" dirty="0" err="1"/>
                <a:t>Chương</a:t>
              </a:r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AFA98E2-FCA1-46B2-AE93-E0C71E0F20D4}"/>
                </a:ext>
              </a:extLst>
            </p:cNvPr>
            <p:cNvSpPr txBox="1"/>
            <p:nvPr/>
          </p:nvSpPr>
          <p:spPr>
            <a:xfrm>
              <a:off x="5267743" y="4525774"/>
              <a:ext cx="1531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 E M B E 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646387B-0396-4F0B-B6BC-5EAA8AE8F739}"/>
              </a:ext>
            </a:extLst>
          </p:cNvPr>
          <p:cNvGrpSpPr/>
          <p:nvPr/>
        </p:nvGrpSpPr>
        <p:grpSpPr>
          <a:xfrm>
            <a:off x="9574017" y="1913259"/>
            <a:ext cx="2067130" cy="3012625"/>
            <a:chOff x="7192280" y="1913259"/>
            <a:chExt cx="2067130" cy="3012625"/>
          </a:xfrm>
        </p:grpSpPr>
        <p:pic>
          <p:nvPicPr>
            <p:cNvPr id="25" name="Graphic 24" descr="User with solid fill">
              <a:extLst>
                <a:ext uri="{FF2B5EF4-FFF2-40B4-BE49-F238E27FC236}">
                  <a16:creationId xmlns:a16="http://schemas.microsoft.com/office/drawing/2014/main" id="{37799054-A607-43D4-B94D-CBFCAF30C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92869" y="1913259"/>
              <a:ext cx="865952" cy="86595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37F558-6FBE-4871-8552-3180CC6EFD30}"/>
                </a:ext>
              </a:extLst>
            </p:cNvPr>
            <p:cNvSpPr txBox="1"/>
            <p:nvPr/>
          </p:nvSpPr>
          <p:spPr>
            <a:xfrm>
              <a:off x="7192280" y="3244334"/>
              <a:ext cx="20671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 b="1"/>
              </a:lvl1pPr>
            </a:lstStyle>
            <a:p>
              <a:r>
                <a:rPr lang="en-US" dirty="0" err="1"/>
                <a:t>Nguyễn</a:t>
              </a:r>
              <a:r>
                <a:rPr lang="en-US" dirty="0"/>
                <a:t> Phan </a:t>
              </a:r>
              <a:r>
                <a:rPr lang="en-US" dirty="0" err="1"/>
                <a:t>Đức</a:t>
              </a:r>
              <a:r>
                <a:rPr lang="en-US" dirty="0"/>
                <a:t> Anh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9FBF0D-4ADA-46FA-AAFD-A268B5121743}"/>
                </a:ext>
              </a:extLst>
            </p:cNvPr>
            <p:cNvSpPr txBox="1"/>
            <p:nvPr/>
          </p:nvSpPr>
          <p:spPr>
            <a:xfrm>
              <a:off x="7460301" y="4525774"/>
              <a:ext cx="1531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 E M B E 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9626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B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4F09BB-A35C-40AF-941C-C1EC5F1F5BD7}"/>
              </a:ext>
            </a:extLst>
          </p:cNvPr>
          <p:cNvSpPr/>
          <p:nvPr/>
        </p:nvSpPr>
        <p:spPr>
          <a:xfrm>
            <a:off x="5311" y="-3683841"/>
            <a:ext cx="1828802" cy="17776944"/>
          </a:xfrm>
          <a:custGeom>
            <a:avLst/>
            <a:gdLst>
              <a:gd name="connsiteX0" fmla="*/ 2 w 1828802"/>
              <a:gd name="connsiteY0" fmla="*/ 0 h 17776944"/>
              <a:gd name="connsiteX1" fmla="*/ 1828802 w 1828802"/>
              <a:gd name="connsiteY1" fmla="*/ 0 h 17776944"/>
              <a:gd name="connsiteX2" fmla="*/ 1828802 w 1828802"/>
              <a:gd name="connsiteY2" fmla="*/ 5377853 h 17776944"/>
              <a:gd name="connsiteX3" fmla="*/ 1828800 w 1828802"/>
              <a:gd name="connsiteY3" fmla="*/ 5377853 h 17776944"/>
              <a:gd name="connsiteX4" fmla="*/ 1828800 w 1828802"/>
              <a:gd name="connsiteY4" fmla="*/ 7421257 h 17776944"/>
              <a:gd name="connsiteX5" fmla="*/ 1170303 w 1828802"/>
              <a:gd name="connsiteY5" fmla="*/ 8437350 h 17776944"/>
              <a:gd name="connsiteX6" fmla="*/ 1828800 w 1828802"/>
              <a:gd name="connsiteY6" fmla="*/ 9472673 h 17776944"/>
              <a:gd name="connsiteX7" fmla="*/ 1828800 w 1828802"/>
              <a:gd name="connsiteY7" fmla="*/ 12648467 h 17776944"/>
              <a:gd name="connsiteX8" fmla="*/ 1828801 w 1828802"/>
              <a:gd name="connsiteY8" fmla="*/ 12648467 h 17776944"/>
              <a:gd name="connsiteX9" fmla="*/ 1828801 w 1828802"/>
              <a:gd name="connsiteY9" fmla="*/ 17776944 h 17776944"/>
              <a:gd name="connsiteX10" fmla="*/ 0 w 1828802"/>
              <a:gd name="connsiteY10" fmla="*/ 17776944 h 17776944"/>
              <a:gd name="connsiteX11" fmla="*/ 0 w 1828802"/>
              <a:gd name="connsiteY11" fmla="*/ 12648467 h 17776944"/>
              <a:gd name="connsiteX12" fmla="*/ 2 w 1828802"/>
              <a:gd name="connsiteY12" fmla="*/ 12648467 h 17776944"/>
              <a:gd name="connsiteX13" fmla="*/ 2 w 1828802"/>
              <a:gd name="connsiteY13" fmla="*/ 5377852 h 1777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28802" h="17776944">
                <a:moveTo>
                  <a:pt x="2" y="0"/>
                </a:moveTo>
                <a:lnTo>
                  <a:pt x="1828802" y="0"/>
                </a:lnTo>
                <a:lnTo>
                  <a:pt x="1828802" y="5377853"/>
                </a:lnTo>
                <a:lnTo>
                  <a:pt x="1828800" y="5377853"/>
                </a:lnTo>
                <a:lnTo>
                  <a:pt x="1828800" y="7421257"/>
                </a:lnTo>
                <a:cubicBezTo>
                  <a:pt x="1813795" y="7959250"/>
                  <a:pt x="1177806" y="7861645"/>
                  <a:pt x="1170303" y="8437350"/>
                </a:cubicBezTo>
                <a:cubicBezTo>
                  <a:pt x="1162802" y="9013053"/>
                  <a:pt x="1825049" y="8979094"/>
                  <a:pt x="1828800" y="9472673"/>
                </a:cubicBezTo>
                <a:lnTo>
                  <a:pt x="1828800" y="12648467"/>
                </a:lnTo>
                <a:lnTo>
                  <a:pt x="1828801" y="12648467"/>
                </a:lnTo>
                <a:lnTo>
                  <a:pt x="1828801" y="17776944"/>
                </a:lnTo>
                <a:lnTo>
                  <a:pt x="0" y="17776944"/>
                </a:lnTo>
                <a:lnTo>
                  <a:pt x="0" y="12648467"/>
                </a:lnTo>
                <a:lnTo>
                  <a:pt x="2" y="12648467"/>
                </a:lnTo>
                <a:lnTo>
                  <a:pt x="2" y="53778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6E3C48-1C79-455E-9F3C-7E145768900B}"/>
              </a:ext>
            </a:extLst>
          </p:cNvPr>
          <p:cNvGrpSpPr/>
          <p:nvPr/>
        </p:nvGrpSpPr>
        <p:grpSpPr>
          <a:xfrm>
            <a:off x="5812841" y="674757"/>
            <a:ext cx="2824716" cy="707886"/>
            <a:chOff x="5812841" y="674757"/>
            <a:chExt cx="2824716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39D253-7EE5-42C7-9C7F-DE2BDF445C75}"/>
                </a:ext>
              </a:extLst>
            </p:cNvPr>
            <p:cNvSpPr txBox="1"/>
            <p:nvPr/>
          </p:nvSpPr>
          <p:spPr>
            <a:xfrm>
              <a:off x="5862084" y="674757"/>
              <a:ext cx="27262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NỘI DUNG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BCE660-D41C-4CA3-BE15-8F27778B63BD}"/>
                </a:ext>
              </a:extLst>
            </p:cNvPr>
            <p:cNvSpPr/>
            <p:nvPr/>
          </p:nvSpPr>
          <p:spPr>
            <a:xfrm flipV="1">
              <a:off x="5812841" y="1336924"/>
              <a:ext cx="2824716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327280C-A987-4DA0-9599-71C2FD22E1E0}"/>
              </a:ext>
            </a:extLst>
          </p:cNvPr>
          <p:cNvSpPr/>
          <p:nvPr/>
        </p:nvSpPr>
        <p:spPr>
          <a:xfrm>
            <a:off x="3652659" y="2783954"/>
            <a:ext cx="7145079" cy="1264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b="1" dirty="0">
              <a:solidFill>
                <a:sysClr val="windowText" lastClr="000000"/>
              </a:solidFill>
            </a:endParaRPr>
          </a:p>
        </p:txBody>
      </p:sp>
      <p:pic>
        <p:nvPicPr>
          <p:cNvPr id="17" name="Graphic 16" descr="Storytelling with solid fill">
            <a:extLst>
              <a:ext uri="{FF2B5EF4-FFF2-40B4-BE49-F238E27FC236}">
                <a16:creationId xmlns:a16="http://schemas.microsoft.com/office/drawing/2014/main" id="{1EC2C7F7-E56B-45FC-96BF-B6D849399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0187" y="4268629"/>
            <a:ext cx="914400" cy="914400"/>
          </a:xfrm>
          <a:prstGeom prst="rect">
            <a:avLst/>
          </a:prstGeom>
        </p:spPr>
      </p:pic>
      <p:pic>
        <p:nvPicPr>
          <p:cNvPr id="19" name="Graphic 18" descr="Users with solid fill">
            <a:extLst>
              <a:ext uri="{FF2B5EF4-FFF2-40B4-BE49-F238E27FC236}">
                <a16:creationId xmlns:a16="http://schemas.microsoft.com/office/drawing/2014/main" id="{E49DFBAA-36EA-49A4-A8BF-BD8152ED1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853" y="164231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Slide Zoom 26">
                <a:extLst>
                  <a:ext uri="{FF2B5EF4-FFF2-40B4-BE49-F238E27FC236}">
                    <a16:creationId xmlns:a16="http://schemas.microsoft.com/office/drawing/2014/main" id="{CA62D9EF-E9ED-4399-A2FB-CFCE361CE5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7797552"/>
                  </p:ext>
                </p:extLst>
              </p:nvPr>
            </p:nvGraphicFramePr>
            <p:xfrm>
              <a:off x="6697556" y="1806091"/>
              <a:ext cx="1064212" cy="1064212"/>
            </p:xfrm>
            <a:graphic>
              <a:graphicData uri="http://schemas.microsoft.com/office/powerpoint/2016/slidezoom">
                <pslz:sldZm>
                  <pslz:sldZmObj sldId="271" cId="3510753680">
                    <pslz:zmPr id="{40CA5502-BDA5-4585-A6F5-D9E926D16066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7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4212" cy="106421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Slide Zoom 2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A62D9EF-E9ED-4399-A2FB-CFCE361CE5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697556" y="1806091"/>
                <a:ext cx="1064212" cy="106421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>
                <a:extLst>
                  <a:ext uri="{FF2B5EF4-FFF2-40B4-BE49-F238E27FC236}">
                    <a16:creationId xmlns:a16="http://schemas.microsoft.com/office/drawing/2014/main" id="{74091BEA-0CD4-4179-A1F0-3F5EBD4163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9110183"/>
                  </p:ext>
                </p:extLst>
              </p:nvPr>
            </p:nvGraphicFramePr>
            <p:xfrm>
              <a:off x="6697556" y="3987698"/>
              <a:ext cx="1064213" cy="1064213"/>
            </p:xfrm>
            <a:graphic>
              <a:graphicData uri="http://schemas.microsoft.com/office/powerpoint/2016/slidezoom">
                <pslz:sldZm>
                  <pslz:sldZmObj sldId="274" cId="569280543">
                    <pslz:zmPr id="{9A530B3A-C108-4128-8660-DF622956CD4B}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12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4213" cy="106421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74091BEA-0CD4-4179-A1F0-3F5EBD4163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697556" y="3987698"/>
                <a:ext cx="1064213" cy="106421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52D915F-09F8-4379-B8CF-1199D6835F41}"/>
              </a:ext>
            </a:extLst>
          </p:cNvPr>
          <p:cNvGrpSpPr/>
          <p:nvPr/>
        </p:nvGrpSpPr>
        <p:grpSpPr>
          <a:xfrm>
            <a:off x="3652655" y="2983933"/>
            <a:ext cx="7383084" cy="1102012"/>
            <a:chOff x="3822907" y="2972035"/>
            <a:chExt cx="6804577" cy="101566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9A9E4B7-707F-4889-8990-90F69ED88446}"/>
                </a:ext>
              </a:extLst>
            </p:cNvPr>
            <p:cNvSpPr txBox="1"/>
            <p:nvPr/>
          </p:nvSpPr>
          <p:spPr>
            <a:xfrm>
              <a:off x="3822907" y="2972035"/>
              <a:ext cx="680457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err="1">
                  <a:latin typeface="Calibri (Body)"/>
                </a:rPr>
                <a:t>Tư</a:t>
              </a:r>
              <a:r>
                <a:rPr lang="en-US" sz="3000" b="1" dirty="0">
                  <a:latin typeface="Calibri (Body)"/>
                </a:rPr>
                <a:t> </a:t>
              </a:r>
              <a:r>
                <a:rPr lang="en-US" sz="3000" b="1" dirty="0" err="1">
                  <a:latin typeface="Calibri (Body)"/>
                </a:rPr>
                <a:t>tưởng</a:t>
              </a:r>
              <a:r>
                <a:rPr lang="en-US" sz="3000" b="1" dirty="0">
                  <a:latin typeface="Calibri (Body)"/>
                </a:rPr>
                <a:t> </a:t>
              </a:r>
              <a:r>
                <a:rPr lang="en-US" sz="3000" b="1" dirty="0" err="1">
                  <a:latin typeface="Calibri (Body)"/>
                </a:rPr>
                <a:t>Hồ</a:t>
              </a:r>
              <a:r>
                <a:rPr lang="en-US" sz="3000" b="1" dirty="0">
                  <a:latin typeface="Calibri (Body)"/>
                </a:rPr>
                <a:t> </a:t>
              </a:r>
              <a:r>
                <a:rPr lang="en-US" sz="3000" b="1" dirty="0" err="1">
                  <a:latin typeface="Calibri (Body)"/>
                </a:rPr>
                <a:t>Chí</a:t>
              </a:r>
              <a:r>
                <a:rPr lang="en-US" sz="3000" b="1" dirty="0">
                  <a:latin typeface="Calibri (Body)"/>
                </a:rPr>
                <a:t> Minh </a:t>
              </a:r>
              <a:r>
                <a:rPr lang="en-US" sz="3000" b="1" dirty="0" err="1">
                  <a:latin typeface="Calibri (Body)"/>
                </a:rPr>
                <a:t>về</a:t>
              </a:r>
              <a:r>
                <a:rPr lang="en-US" sz="3000" b="1" dirty="0">
                  <a:latin typeface="Calibri (Body)"/>
                </a:rPr>
                <a:t> </a:t>
              </a:r>
              <a:r>
                <a:rPr lang="en-US" sz="3000" b="1" dirty="0" err="1">
                  <a:latin typeface="Calibri (Body)"/>
                </a:rPr>
                <a:t>chủ</a:t>
              </a:r>
              <a:r>
                <a:rPr lang="en-US" sz="3000" b="1" dirty="0">
                  <a:latin typeface="Calibri (Body)"/>
                </a:rPr>
                <a:t> </a:t>
              </a:r>
              <a:r>
                <a:rPr lang="en-US" sz="3000" b="1" dirty="0" err="1">
                  <a:latin typeface="Calibri (Body)"/>
                </a:rPr>
                <a:t>nghĩa</a:t>
              </a:r>
              <a:r>
                <a:rPr lang="en-US" sz="3000" b="1" dirty="0">
                  <a:latin typeface="Calibri (Body)"/>
                </a:rPr>
                <a:t> </a:t>
              </a:r>
              <a:r>
                <a:rPr lang="en-US" sz="3000" b="1" dirty="0" err="1">
                  <a:latin typeface="Calibri (Body)"/>
                </a:rPr>
                <a:t>xã</a:t>
              </a:r>
              <a:r>
                <a:rPr lang="en-US" sz="3000" b="1" dirty="0">
                  <a:latin typeface="Calibri (Body)"/>
                </a:rPr>
                <a:t> </a:t>
              </a:r>
              <a:r>
                <a:rPr lang="en-US" sz="3000" b="1" dirty="0" err="1">
                  <a:latin typeface="Calibri (Body)"/>
                </a:rPr>
                <a:t>hội</a:t>
              </a:r>
              <a:endParaRPr lang="en-US" sz="3000" b="1" dirty="0">
                <a:latin typeface="Calibri (Body)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9553FD6-AD55-436E-A89C-401167D693D0}"/>
                </a:ext>
              </a:extLst>
            </p:cNvPr>
            <p:cNvCxnSpPr/>
            <p:nvPr/>
          </p:nvCxnSpPr>
          <p:spPr>
            <a:xfrm>
              <a:off x="4473677" y="3526033"/>
              <a:ext cx="5574891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59003D-2839-478E-81EC-BCC86A236D8C}"/>
              </a:ext>
            </a:extLst>
          </p:cNvPr>
          <p:cNvGrpSpPr/>
          <p:nvPr/>
        </p:nvGrpSpPr>
        <p:grpSpPr>
          <a:xfrm>
            <a:off x="3652655" y="5063830"/>
            <a:ext cx="7145079" cy="1264213"/>
            <a:chOff x="3652655" y="5063830"/>
            <a:chExt cx="7145079" cy="126421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19EA13-FACE-45B7-B80B-7E7643DBFEBB}"/>
                </a:ext>
              </a:extLst>
            </p:cNvPr>
            <p:cNvSpPr/>
            <p:nvPr/>
          </p:nvSpPr>
          <p:spPr>
            <a:xfrm>
              <a:off x="3652655" y="5063830"/>
              <a:ext cx="7145079" cy="12642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 err="1">
                  <a:solidFill>
                    <a:schemeClr val="tx1"/>
                  </a:solidFill>
                </a:rPr>
                <a:t>Mục</a:t>
              </a:r>
              <a:r>
                <a:rPr lang="en-US" sz="3000" b="1" dirty="0">
                  <a:solidFill>
                    <a:schemeClr val="tx1"/>
                  </a:solidFill>
                </a:rPr>
                <a:t> </a:t>
              </a:r>
              <a:r>
                <a:rPr lang="en-US" sz="3000" b="1" dirty="0" err="1">
                  <a:solidFill>
                    <a:schemeClr val="tx1"/>
                  </a:solidFill>
                </a:rPr>
                <a:t>tiêu</a:t>
              </a:r>
              <a:r>
                <a:rPr lang="en-US" sz="3000" b="1" dirty="0">
                  <a:solidFill>
                    <a:schemeClr val="tx1"/>
                  </a:solidFill>
                </a:rPr>
                <a:t>, </a:t>
              </a:r>
              <a:r>
                <a:rPr lang="en-US" sz="3000" b="1" dirty="0" err="1">
                  <a:solidFill>
                    <a:schemeClr val="tx1"/>
                  </a:solidFill>
                </a:rPr>
                <a:t>động</a:t>
              </a:r>
              <a:r>
                <a:rPr lang="en-US" sz="3000" b="1" dirty="0">
                  <a:solidFill>
                    <a:schemeClr val="tx1"/>
                  </a:solidFill>
                </a:rPr>
                <a:t> </a:t>
              </a:r>
              <a:r>
                <a:rPr lang="en-US" sz="3000" b="1" dirty="0" err="1">
                  <a:solidFill>
                    <a:schemeClr val="tx1"/>
                  </a:solidFill>
                </a:rPr>
                <a:t>lực</a:t>
              </a:r>
              <a:r>
                <a:rPr lang="en-US" sz="3000" b="1" dirty="0">
                  <a:solidFill>
                    <a:schemeClr val="tx1"/>
                  </a:solidFill>
                </a:rPr>
                <a:t> </a:t>
              </a:r>
              <a:r>
                <a:rPr lang="en-US" sz="3000" b="1" dirty="0" err="1">
                  <a:solidFill>
                    <a:schemeClr val="tx1"/>
                  </a:solidFill>
                </a:rPr>
                <a:t>của</a:t>
              </a:r>
              <a:r>
                <a:rPr lang="en-US" sz="3000" b="1" dirty="0">
                  <a:solidFill>
                    <a:schemeClr val="tx1"/>
                  </a:solidFill>
                </a:rPr>
                <a:t> </a:t>
              </a:r>
              <a:r>
                <a:rPr lang="en-US" sz="3000" b="1" dirty="0" err="1">
                  <a:solidFill>
                    <a:schemeClr val="tx1"/>
                  </a:solidFill>
                </a:rPr>
                <a:t>chủ</a:t>
              </a:r>
              <a:r>
                <a:rPr lang="en-US" sz="3000" b="1" dirty="0">
                  <a:solidFill>
                    <a:schemeClr val="tx1"/>
                  </a:solidFill>
                </a:rPr>
                <a:t> </a:t>
              </a:r>
              <a:r>
                <a:rPr lang="en-US" sz="3000" b="1" dirty="0" err="1">
                  <a:solidFill>
                    <a:schemeClr val="tx1"/>
                  </a:solidFill>
                </a:rPr>
                <a:t>nghĩa</a:t>
              </a:r>
              <a:r>
                <a:rPr lang="en-US" sz="3000" b="1" dirty="0">
                  <a:solidFill>
                    <a:schemeClr val="tx1"/>
                  </a:solidFill>
                </a:rPr>
                <a:t> </a:t>
              </a:r>
              <a:r>
                <a:rPr lang="en-US" sz="3000" b="1" dirty="0" err="1">
                  <a:solidFill>
                    <a:schemeClr val="tx1"/>
                  </a:solidFill>
                </a:rPr>
                <a:t>xã</a:t>
              </a:r>
              <a:r>
                <a:rPr lang="en-US" sz="3000" b="1" dirty="0">
                  <a:solidFill>
                    <a:schemeClr val="tx1"/>
                  </a:solidFill>
                </a:rPr>
                <a:t> </a:t>
              </a:r>
              <a:r>
                <a:rPr lang="en-US" sz="3000" b="1" dirty="0" err="1">
                  <a:solidFill>
                    <a:schemeClr val="tx1"/>
                  </a:solidFill>
                </a:rPr>
                <a:t>hội</a:t>
              </a:r>
              <a:endParaRPr lang="en-US" sz="3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E3ECD1-769A-4F69-A61F-60ADE818DB16}"/>
                </a:ext>
              </a:extLst>
            </p:cNvPr>
            <p:cNvCxnSpPr/>
            <p:nvPr/>
          </p:nvCxnSpPr>
          <p:spPr>
            <a:xfrm>
              <a:off x="4473677" y="5969349"/>
              <a:ext cx="5574891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2249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B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F1A1974-0AC7-4965-9529-3C2945D5B393}"/>
              </a:ext>
            </a:extLst>
          </p:cNvPr>
          <p:cNvGrpSpPr/>
          <p:nvPr/>
        </p:nvGrpSpPr>
        <p:grpSpPr>
          <a:xfrm>
            <a:off x="-440806" y="773523"/>
            <a:ext cx="5302205" cy="5319288"/>
            <a:chOff x="-360554" y="393650"/>
            <a:chExt cx="6051201" cy="607069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268C29B-68C2-4545-8FE4-3B8A53CFE2F1}"/>
                </a:ext>
              </a:extLst>
            </p:cNvPr>
            <p:cNvGrpSpPr/>
            <p:nvPr/>
          </p:nvGrpSpPr>
          <p:grpSpPr>
            <a:xfrm>
              <a:off x="187870" y="1075923"/>
              <a:ext cx="4362619" cy="4690482"/>
              <a:chOff x="187870" y="1075923"/>
              <a:chExt cx="4362619" cy="469048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852E342-688A-4282-81CA-FB6B5D54518A}"/>
                  </a:ext>
                </a:extLst>
              </p:cNvPr>
              <p:cNvGrpSpPr/>
              <p:nvPr/>
            </p:nvGrpSpPr>
            <p:grpSpPr>
              <a:xfrm>
                <a:off x="2026555" y="1075923"/>
                <a:ext cx="2523934" cy="4690482"/>
                <a:chOff x="8807975" y="591242"/>
                <a:chExt cx="2523934" cy="4690482"/>
              </a:xfrm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28E3EC2-27CD-4392-945D-EF6688DCBB82}"/>
                    </a:ext>
                  </a:extLst>
                </p:cNvPr>
                <p:cNvSpPr/>
                <p:nvPr/>
              </p:nvSpPr>
              <p:spPr>
                <a:xfrm>
                  <a:off x="8807975" y="591242"/>
                  <a:ext cx="2523934" cy="2345241"/>
                </a:xfrm>
                <a:custGeom>
                  <a:avLst/>
                  <a:gdLst>
                    <a:gd name="connsiteX0" fmla="*/ 0 w 2523934"/>
                    <a:gd name="connsiteY0" fmla="*/ 0 h 2345241"/>
                    <a:gd name="connsiteX1" fmla="*/ 1 w 2523934"/>
                    <a:gd name="connsiteY1" fmla="*/ 0 h 2345241"/>
                    <a:gd name="connsiteX2" fmla="*/ 2523934 w 2523934"/>
                    <a:gd name="connsiteY2" fmla="*/ 2345241 h 2345241"/>
                    <a:gd name="connsiteX3" fmla="*/ 0 w 2523934"/>
                    <a:gd name="connsiteY3" fmla="*/ 2345241 h 2345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23934" h="2345241">
                      <a:moveTo>
                        <a:pt x="0" y="0"/>
                      </a:moveTo>
                      <a:lnTo>
                        <a:pt x="1" y="0"/>
                      </a:lnTo>
                      <a:cubicBezTo>
                        <a:pt x="1393930" y="0"/>
                        <a:pt x="2523934" y="1050001"/>
                        <a:pt x="2523934" y="2345241"/>
                      </a:cubicBezTo>
                      <a:lnTo>
                        <a:pt x="0" y="2345241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CD7F9595-FD4A-4581-9060-4C6F15E4362F}"/>
                    </a:ext>
                  </a:extLst>
                </p:cNvPr>
                <p:cNvSpPr/>
                <p:nvPr/>
              </p:nvSpPr>
              <p:spPr>
                <a:xfrm flipV="1">
                  <a:off x="8807975" y="2936483"/>
                  <a:ext cx="2523934" cy="2345241"/>
                </a:xfrm>
                <a:custGeom>
                  <a:avLst/>
                  <a:gdLst>
                    <a:gd name="connsiteX0" fmla="*/ 0 w 2523934"/>
                    <a:gd name="connsiteY0" fmla="*/ 0 h 2345241"/>
                    <a:gd name="connsiteX1" fmla="*/ 1 w 2523934"/>
                    <a:gd name="connsiteY1" fmla="*/ 0 h 2345241"/>
                    <a:gd name="connsiteX2" fmla="*/ 2523934 w 2523934"/>
                    <a:gd name="connsiteY2" fmla="*/ 2345241 h 2345241"/>
                    <a:gd name="connsiteX3" fmla="*/ 0 w 2523934"/>
                    <a:gd name="connsiteY3" fmla="*/ 2345241 h 2345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23934" h="2345241">
                      <a:moveTo>
                        <a:pt x="0" y="0"/>
                      </a:moveTo>
                      <a:lnTo>
                        <a:pt x="1" y="0"/>
                      </a:lnTo>
                      <a:cubicBezTo>
                        <a:pt x="1393930" y="0"/>
                        <a:pt x="2523934" y="1050001"/>
                        <a:pt x="2523934" y="2345241"/>
                      </a:cubicBezTo>
                      <a:lnTo>
                        <a:pt x="0" y="2345241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E51527B-D6B1-4E5C-9B0D-482D95BE8728}"/>
                  </a:ext>
                </a:extLst>
              </p:cNvPr>
              <p:cNvSpPr/>
              <p:nvPr/>
            </p:nvSpPr>
            <p:spPr>
              <a:xfrm>
                <a:off x="187870" y="1465044"/>
                <a:ext cx="3927911" cy="3927911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Sans"/>
                    <a:ea typeface="+mn-ea"/>
                    <a:cs typeface="+mn-cs"/>
                  </a:rPr>
                  <a:t>Quan </a:t>
                </a:r>
                <a:r>
                  <a:rPr kumimoji="0" lang="en-US" sz="3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Sans"/>
                    <a:ea typeface="+mn-ea"/>
                    <a:cs typeface="+mn-cs"/>
                  </a:rPr>
                  <a:t>niệm</a:t>
                </a: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Sans"/>
                    <a:ea typeface="+mn-ea"/>
                    <a:cs typeface="+mn-cs"/>
                  </a:rPr>
                  <a:t> </a:t>
                </a:r>
                <a:r>
                  <a:rPr kumimoji="0" lang="en-US" sz="3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Sans"/>
                    <a:ea typeface="+mn-ea"/>
                    <a:cs typeface="+mn-cs"/>
                  </a:rPr>
                  <a:t>của</a:t>
                </a: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Sans"/>
                    <a:ea typeface="+mn-ea"/>
                    <a:cs typeface="+mn-cs"/>
                  </a:rPr>
                  <a:t> </a:t>
                </a:r>
                <a:r>
                  <a:rPr kumimoji="0" lang="en-US" sz="3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Sans"/>
                    <a:ea typeface="+mn-ea"/>
                    <a:cs typeface="+mn-cs"/>
                  </a:rPr>
                  <a:t>Hồ</a:t>
                </a: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Sans"/>
                    <a:ea typeface="+mn-ea"/>
                    <a:cs typeface="+mn-cs"/>
                  </a:rPr>
                  <a:t> </a:t>
                </a:r>
                <a:r>
                  <a:rPr kumimoji="0" lang="en-US" sz="3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Sans"/>
                    <a:ea typeface="+mn-ea"/>
                    <a:cs typeface="+mn-cs"/>
                  </a:rPr>
                  <a:t>Chí</a:t>
                </a: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Sans"/>
                    <a:ea typeface="+mn-ea"/>
                    <a:cs typeface="+mn-cs"/>
                  </a:rPr>
                  <a:t> Minh </a:t>
                </a:r>
                <a:r>
                  <a:rPr kumimoji="0" lang="en-US" sz="3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Sans"/>
                    <a:ea typeface="+mn-ea"/>
                    <a:cs typeface="+mn-cs"/>
                  </a:rPr>
                  <a:t>về</a:t>
                </a: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Sans"/>
                    <a:ea typeface="+mn-ea"/>
                    <a:cs typeface="+mn-cs"/>
                  </a:rPr>
                  <a:t> </a:t>
                </a:r>
                <a:r>
                  <a:rPr kumimoji="0" lang="en-US" sz="3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Sans"/>
                    <a:ea typeface="+mn-ea"/>
                    <a:cs typeface="+mn-cs"/>
                  </a:rPr>
                  <a:t>chủ</a:t>
                </a: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Sans"/>
                    <a:ea typeface="+mn-ea"/>
                    <a:cs typeface="+mn-cs"/>
                  </a:rPr>
                  <a:t> </a:t>
                </a:r>
                <a:r>
                  <a:rPr kumimoji="0" lang="en-US" sz="3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Sans"/>
                    <a:ea typeface="+mn-ea"/>
                    <a:cs typeface="+mn-cs"/>
                  </a:rPr>
                  <a:t>nghĩa</a:t>
                </a: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Sans"/>
                    <a:ea typeface="+mn-ea"/>
                    <a:cs typeface="+mn-cs"/>
                  </a:rPr>
                  <a:t> </a:t>
                </a:r>
                <a:r>
                  <a:rPr kumimoji="0" lang="en-US" sz="3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Sans"/>
                    <a:ea typeface="+mn-ea"/>
                    <a:cs typeface="+mn-cs"/>
                  </a:rPr>
                  <a:t>xã</a:t>
                </a: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Sans"/>
                    <a:ea typeface="+mn-ea"/>
                    <a:cs typeface="+mn-cs"/>
                  </a:rPr>
                  <a:t> </a:t>
                </a:r>
                <a:r>
                  <a:rPr kumimoji="0" lang="en-US" sz="3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Sans"/>
                    <a:ea typeface="+mn-ea"/>
                    <a:cs typeface="+mn-cs"/>
                  </a:rPr>
                  <a:t>hội</a:t>
                </a: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6E371BB-6F23-45C0-BBDF-7234479BBAFF}"/>
                </a:ext>
              </a:extLst>
            </p:cNvPr>
            <p:cNvGrpSpPr/>
            <p:nvPr/>
          </p:nvGrpSpPr>
          <p:grpSpPr>
            <a:xfrm>
              <a:off x="-360554" y="393650"/>
              <a:ext cx="6051201" cy="6070697"/>
              <a:chOff x="4515439" y="959177"/>
              <a:chExt cx="3657600" cy="3669384"/>
            </a:xfrm>
          </p:grpSpPr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FD22655B-7079-4E84-806F-9A01F0F492FC}"/>
                  </a:ext>
                </a:extLst>
              </p:cNvPr>
              <p:cNvSpPr/>
              <p:nvPr/>
            </p:nvSpPr>
            <p:spPr>
              <a:xfrm>
                <a:off x="4515439" y="970961"/>
                <a:ext cx="3657600" cy="3657600"/>
              </a:xfrm>
              <a:prstGeom prst="arc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314CBFD7-5E6F-4415-92A0-6B56F58E32C8}"/>
                  </a:ext>
                </a:extLst>
              </p:cNvPr>
              <p:cNvSpPr/>
              <p:nvPr/>
            </p:nvSpPr>
            <p:spPr>
              <a:xfrm flipV="1">
                <a:off x="4515439" y="959177"/>
                <a:ext cx="3657600" cy="3657600"/>
              </a:xfrm>
              <a:prstGeom prst="arc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CB3F62A-6136-47E8-884F-D8F13037AEE9}"/>
              </a:ext>
            </a:extLst>
          </p:cNvPr>
          <p:cNvGrpSpPr/>
          <p:nvPr/>
        </p:nvGrpSpPr>
        <p:grpSpPr>
          <a:xfrm>
            <a:off x="3161964" y="371358"/>
            <a:ext cx="7065061" cy="1161235"/>
            <a:chOff x="5239246" y="610220"/>
            <a:chExt cx="5125684" cy="842473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1E2AB755-4155-4754-8DA6-DFD4C7091436}"/>
                </a:ext>
              </a:extLst>
            </p:cNvPr>
            <p:cNvSpPr/>
            <p:nvPr/>
          </p:nvSpPr>
          <p:spPr>
            <a:xfrm>
              <a:off x="6882195" y="610220"/>
              <a:ext cx="3482735" cy="84247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7475" marR="0" lvl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chủ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nghĩa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xã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hội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trước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hết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nhằm</a:t>
              </a:r>
              <a:r>
                <a:rPr lang="en-US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làm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cho nhân dân lao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động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thoát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nạn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bần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cùng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,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làm</a:t>
              </a:r>
              <a:r>
                <a:rPr lang="en-US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cho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mọi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người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có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công ăn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việc</a:t>
              </a:r>
              <a:r>
                <a:rPr lang="en-US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làm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,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được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ấm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no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và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sống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một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đời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hạnh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phúc</a:t>
              </a:r>
              <a:endParaRPr kumimoji="0" lang="vi-V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Sans"/>
                <a:ea typeface="+mn-ea"/>
                <a:cs typeface="+mn-cs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527CB73-F853-4570-886F-ED87052D8D30}"/>
                </a:ext>
              </a:extLst>
            </p:cNvPr>
            <p:cNvCxnSpPr>
              <a:cxnSpLocks/>
            </p:cNvCxnSpPr>
            <p:nvPr/>
          </p:nvCxnSpPr>
          <p:spPr>
            <a:xfrm>
              <a:off x="5239246" y="1031458"/>
              <a:ext cx="1385013" cy="0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4ED5B0A-75CB-47D2-91DC-175B26B61DCA}"/>
                </a:ext>
              </a:extLst>
            </p:cNvPr>
            <p:cNvSpPr/>
            <p:nvPr/>
          </p:nvSpPr>
          <p:spPr>
            <a:xfrm>
              <a:off x="6624259" y="773521"/>
              <a:ext cx="515873" cy="5158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C2A3BAC-8A4C-4018-8292-F20BA29A1B1A}"/>
              </a:ext>
            </a:extLst>
          </p:cNvPr>
          <p:cNvGrpSpPr/>
          <p:nvPr/>
        </p:nvGrpSpPr>
        <p:grpSpPr>
          <a:xfrm>
            <a:off x="4861399" y="2697419"/>
            <a:ext cx="7290865" cy="1488577"/>
            <a:chOff x="6327519" y="610220"/>
            <a:chExt cx="3093181" cy="614064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C95E4222-C2C6-4731-B3CD-8F3159BB3274}"/>
                </a:ext>
              </a:extLst>
            </p:cNvPr>
            <p:cNvSpPr/>
            <p:nvPr/>
          </p:nvSpPr>
          <p:spPr>
            <a:xfrm>
              <a:off x="6882195" y="610220"/>
              <a:ext cx="2538505" cy="6140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6688" marR="0" lvl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lợi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ích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cá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nhân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là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nằm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 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trong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lợi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ích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của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tập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thể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,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là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một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bộ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phận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của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lợi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ích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tập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thẻ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.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Lợi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ích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chung 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tập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thể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được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bảo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đảm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thì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lợi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ích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riêng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của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cá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 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nhân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mới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có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điều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kiện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được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thỏa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mãn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”!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29CB165-82D8-4706-9458-6F719EDE44A3}"/>
                </a:ext>
              </a:extLst>
            </p:cNvPr>
            <p:cNvCxnSpPr>
              <a:cxnSpLocks/>
            </p:cNvCxnSpPr>
            <p:nvPr/>
          </p:nvCxnSpPr>
          <p:spPr>
            <a:xfrm>
              <a:off x="6327519" y="902210"/>
              <a:ext cx="346941" cy="2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A283E6F-A686-4707-9102-052634111F29}"/>
                </a:ext>
              </a:extLst>
            </p:cNvPr>
            <p:cNvSpPr/>
            <p:nvPr/>
          </p:nvSpPr>
          <p:spPr>
            <a:xfrm>
              <a:off x="6674460" y="738131"/>
              <a:ext cx="328162" cy="3281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  <a:endPara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3B90D29-EF92-4E3D-8847-97897298ADF4}"/>
              </a:ext>
            </a:extLst>
          </p:cNvPr>
          <p:cNvGrpSpPr/>
          <p:nvPr/>
        </p:nvGrpSpPr>
        <p:grpSpPr>
          <a:xfrm>
            <a:off x="3161964" y="5339558"/>
            <a:ext cx="7065061" cy="1161235"/>
            <a:chOff x="5239246" y="610220"/>
            <a:chExt cx="5125684" cy="842473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1BC9C57F-43D5-422A-AD2A-594D4B286860}"/>
                </a:ext>
              </a:extLst>
            </p:cNvPr>
            <p:cNvSpPr/>
            <p:nvPr/>
          </p:nvSpPr>
          <p:spPr>
            <a:xfrm>
              <a:off x="6882195" y="610220"/>
              <a:ext cx="3482735" cy="84247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7475" marR="0" lvl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 err="1">
                  <a:solidFill>
                    <a:schemeClr val="bg1"/>
                  </a:solidFill>
                  <a:latin typeface="OpenSans"/>
                </a:rPr>
                <a:t>Chủ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nghĩa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cộng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sản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có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hai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giai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đoạn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.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Giai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đoạn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thấp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,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tức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là</a:t>
              </a:r>
              <a:r>
                <a:rPr lang="en-US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chủ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nghĩa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xã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hội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; giai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đoạn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cao,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tức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là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chủ</a:t>
              </a:r>
              <a:r>
                <a:rPr lang="en-US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nghĩa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cộng</a:t>
              </a:r>
              <a:r>
                <a:rPr kumimoji="0" lang="vi-V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 </a:t>
              </a:r>
              <a:r>
                <a:rPr kumimoji="0" lang="vi-V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Sans"/>
                  <a:ea typeface="+mn-ea"/>
                  <a:cs typeface="+mn-cs"/>
                </a:rPr>
                <a:t>sản</a:t>
              </a:r>
              <a:endParaRPr kumimoji="0" lang="vi-V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Sans"/>
                <a:ea typeface="+mn-ea"/>
                <a:cs typeface="+mn-cs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F147596-6066-4655-9604-F237B8A9A061}"/>
                </a:ext>
              </a:extLst>
            </p:cNvPr>
            <p:cNvCxnSpPr>
              <a:cxnSpLocks/>
            </p:cNvCxnSpPr>
            <p:nvPr/>
          </p:nvCxnSpPr>
          <p:spPr>
            <a:xfrm>
              <a:off x="5239246" y="1031458"/>
              <a:ext cx="1385013" cy="0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1BA5AC5-2915-4554-A38D-98DCA9CC9874}"/>
                </a:ext>
              </a:extLst>
            </p:cNvPr>
            <p:cNvSpPr/>
            <p:nvPr/>
          </p:nvSpPr>
          <p:spPr>
            <a:xfrm>
              <a:off x="6624259" y="773521"/>
              <a:ext cx="515873" cy="5158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635EA4-1278-4939-9FEB-450EC60C4FD1}"/>
              </a:ext>
            </a:extLst>
          </p:cNvPr>
          <p:cNvGrpSpPr/>
          <p:nvPr/>
        </p:nvGrpSpPr>
        <p:grpSpPr>
          <a:xfrm>
            <a:off x="39736" y="17397"/>
            <a:ext cx="973381" cy="973381"/>
            <a:chOff x="186813" y="186813"/>
            <a:chExt cx="973381" cy="97338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8AE2559-95BC-4A02-9888-D3CD89FFD966}"/>
                </a:ext>
              </a:extLst>
            </p:cNvPr>
            <p:cNvSpPr/>
            <p:nvPr/>
          </p:nvSpPr>
          <p:spPr>
            <a:xfrm>
              <a:off x="186813" y="186813"/>
              <a:ext cx="973381" cy="97338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08B35F-A966-4CBA-A5F8-89A45B211EFC}"/>
                </a:ext>
              </a:extLst>
            </p:cNvPr>
            <p:cNvSpPr txBox="1"/>
            <p:nvPr/>
          </p:nvSpPr>
          <p:spPr>
            <a:xfrm>
              <a:off x="319732" y="312365"/>
              <a:ext cx="8404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F8CBAD"/>
                  </a:solidFill>
                </a:rPr>
                <a:t>1a,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141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B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F1A1974-0AC7-4965-9529-3C2945D5B393}"/>
              </a:ext>
            </a:extLst>
          </p:cNvPr>
          <p:cNvGrpSpPr/>
          <p:nvPr/>
        </p:nvGrpSpPr>
        <p:grpSpPr>
          <a:xfrm>
            <a:off x="-440806" y="773523"/>
            <a:ext cx="5302205" cy="5319288"/>
            <a:chOff x="-360554" y="393650"/>
            <a:chExt cx="6051201" cy="607069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268C29B-68C2-4545-8FE4-3B8A53CFE2F1}"/>
                </a:ext>
              </a:extLst>
            </p:cNvPr>
            <p:cNvGrpSpPr/>
            <p:nvPr/>
          </p:nvGrpSpPr>
          <p:grpSpPr>
            <a:xfrm>
              <a:off x="187870" y="1075923"/>
              <a:ext cx="4362619" cy="4690482"/>
              <a:chOff x="187870" y="1075923"/>
              <a:chExt cx="4362619" cy="469048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852E342-688A-4282-81CA-FB6B5D54518A}"/>
                  </a:ext>
                </a:extLst>
              </p:cNvPr>
              <p:cNvGrpSpPr/>
              <p:nvPr/>
            </p:nvGrpSpPr>
            <p:grpSpPr>
              <a:xfrm>
                <a:off x="2026555" y="1075923"/>
                <a:ext cx="2523934" cy="4690482"/>
                <a:chOff x="8807975" y="591242"/>
                <a:chExt cx="2523934" cy="4690482"/>
              </a:xfrm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28E3EC2-27CD-4392-945D-EF6688DCBB82}"/>
                    </a:ext>
                  </a:extLst>
                </p:cNvPr>
                <p:cNvSpPr/>
                <p:nvPr/>
              </p:nvSpPr>
              <p:spPr>
                <a:xfrm>
                  <a:off x="8807975" y="591242"/>
                  <a:ext cx="2523934" cy="2345241"/>
                </a:xfrm>
                <a:custGeom>
                  <a:avLst/>
                  <a:gdLst>
                    <a:gd name="connsiteX0" fmla="*/ 0 w 2523934"/>
                    <a:gd name="connsiteY0" fmla="*/ 0 h 2345241"/>
                    <a:gd name="connsiteX1" fmla="*/ 1 w 2523934"/>
                    <a:gd name="connsiteY1" fmla="*/ 0 h 2345241"/>
                    <a:gd name="connsiteX2" fmla="*/ 2523934 w 2523934"/>
                    <a:gd name="connsiteY2" fmla="*/ 2345241 h 2345241"/>
                    <a:gd name="connsiteX3" fmla="*/ 0 w 2523934"/>
                    <a:gd name="connsiteY3" fmla="*/ 2345241 h 2345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23934" h="2345241">
                      <a:moveTo>
                        <a:pt x="0" y="0"/>
                      </a:moveTo>
                      <a:lnTo>
                        <a:pt x="1" y="0"/>
                      </a:lnTo>
                      <a:cubicBezTo>
                        <a:pt x="1393930" y="0"/>
                        <a:pt x="2523934" y="1050001"/>
                        <a:pt x="2523934" y="2345241"/>
                      </a:cubicBezTo>
                      <a:lnTo>
                        <a:pt x="0" y="2345241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CD7F9595-FD4A-4581-9060-4C6F15E4362F}"/>
                    </a:ext>
                  </a:extLst>
                </p:cNvPr>
                <p:cNvSpPr/>
                <p:nvPr/>
              </p:nvSpPr>
              <p:spPr>
                <a:xfrm flipV="1">
                  <a:off x="8807975" y="2936483"/>
                  <a:ext cx="2523934" cy="2345241"/>
                </a:xfrm>
                <a:custGeom>
                  <a:avLst/>
                  <a:gdLst>
                    <a:gd name="connsiteX0" fmla="*/ 0 w 2523934"/>
                    <a:gd name="connsiteY0" fmla="*/ 0 h 2345241"/>
                    <a:gd name="connsiteX1" fmla="*/ 1 w 2523934"/>
                    <a:gd name="connsiteY1" fmla="*/ 0 h 2345241"/>
                    <a:gd name="connsiteX2" fmla="*/ 2523934 w 2523934"/>
                    <a:gd name="connsiteY2" fmla="*/ 2345241 h 2345241"/>
                    <a:gd name="connsiteX3" fmla="*/ 0 w 2523934"/>
                    <a:gd name="connsiteY3" fmla="*/ 2345241 h 2345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23934" h="2345241">
                      <a:moveTo>
                        <a:pt x="0" y="0"/>
                      </a:moveTo>
                      <a:lnTo>
                        <a:pt x="1" y="0"/>
                      </a:lnTo>
                      <a:cubicBezTo>
                        <a:pt x="1393930" y="0"/>
                        <a:pt x="2523934" y="1050001"/>
                        <a:pt x="2523934" y="2345241"/>
                      </a:cubicBezTo>
                      <a:lnTo>
                        <a:pt x="0" y="2345241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E51527B-D6B1-4E5C-9B0D-482D95BE8728}"/>
                  </a:ext>
                </a:extLst>
              </p:cNvPr>
              <p:cNvSpPr/>
              <p:nvPr/>
            </p:nvSpPr>
            <p:spPr>
              <a:xfrm>
                <a:off x="187870" y="1465044"/>
                <a:ext cx="3927911" cy="3927911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sz="2800" b="1" noProof="1">
                    <a:solidFill>
                      <a:schemeClr val="tx1"/>
                    </a:solidFill>
                    <a:latin typeface="OpenSans"/>
                  </a:rPr>
                  <a:t>Đặc</a:t>
                </a:r>
                <a:r>
                  <a:rPr lang="en-US" sz="2800" b="1" noProof="1">
                    <a:solidFill>
                      <a:schemeClr val="tx1"/>
                    </a:solidFill>
                    <a:latin typeface="OpenSans"/>
                  </a:rPr>
                  <a:t> </a:t>
                </a:r>
                <a:r>
                  <a:rPr lang="vi-VN" sz="2800" b="1" dirty="0">
                    <a:solidFill>
                      <a:schemeClr val="tx1"/>
                    </a:solidFill>
                    <a:latin typeface="OpenSans"/>
                  </a:rPr>
                  <a:t>trưng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OpenSans"/>
                  </a:rPr>
                  <a:t>bản</a:t>
                </a:r>
                <a:r>
                  <a:rPr lang="en-US" sz="2800" b="1" dirty="0">
                    <a:solidFill>
                      <a:schemeClr val="tx1"/>
                    </a:solidFill>
                    <a:latin typeface="OpenSans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OpenSans"/>
                  </a:rPr>
                  <a:t>chất</a:t>
                </a:r>
                <a:r>
                  <a:rPr lang="en-US" sz="2800" b="1" dirty="0">
                    <a:solidFill>
                      <a:schemeClr val="tx1"/>
                    </a:solidFill>
                    <a:latin typeface="OpenSans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OpenSans"/>
                  </a:rPr>
                  <a:t>của</a:t>
                </a:r>
                <a:r>
                  <a:rPr lang="en-US" sz="2800" b="1" dirty="0">
                    <a:solidFill>
                      <a:schemeClr val="tx1"/>
                    </a:solidFill>
                    <a:latin typeface="OpenSans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OpenSans"/>
                  </a:rPr>
                  <a:t>chủ</a:t>
                </a:r>
                <a:r>
                  <a:rPr lang="en-US" sz="2800" b="1" dirty="0">
                    <a:solidFill>
                      <a:schemeClr val="tx1"/>
                    </a:solidFill>
                    <a:latin typeface="OpenSans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OpenSans"/>
                  </a:rPr>
                  <a:t>nghĩa</a:t>
                </a:r>
                <a:r>
                  <a:rPr lang="en-US" sz="2800" b="1" dirty="0">
                    <a:solidFill>
                      <a:schemeClr val="tx1"/>
                    </a:solidFill>
                    <a:latin typeface="OpenSans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OpenSans"/>
                  </a:rPr>
                  <a:t>xã</a:t>
                </a:r>
                <a:r>
                  <a:rPr lang="en-US" sz="2800" b="1" dirty="0">
                    <a:solidFill>
                      <a:schemeClr val="tx1"/>
                    </a:solidFill>
                    <a:latin typeface="OpenSans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OpenSans"/>
                  </a:rPr>
                  <a:t>hội</a:t>
                </a:r>
                <a:r>
                  <a:rPr lang="en-US" sz="2800" b="1" dirty="0">
                    <a:solidFill>
                      <a:schemeClr val="tx1"/>
                    </a:solidFill>
                    <a:latin typeface="OpenSans"/>
                  </a:rPr>
                  <a:t> ở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OpenSans"/>
                  </a:rPr>
                  <a:t>Việt</a:t>
                </a:r>
                <a:r>
                  <a:rPr lang="en-US" sz="2800" b="1" dirty="0">
                    <a:solidFill>
                      <a:schemeClr val="tx1"/>
                    </a:solidFill>
                    <a:latin typeface="OpenSans"/>
                  </a:rPr>
                  <a:t> Nam,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OpenSans"/>
                  </a:rPr>
                  <a:t>theo</a:t>
                </a:r>
                <a:r>
                  <a:rPr lang="en-US" sz="2800" b="1" dirty="0">
                    <a:solidFill>
                      <a:schemeClr val="tx1"/>
                    </a:solidFill>
                    <a:latin typeface="OpenSans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OpenSans"/>
                  </a:rPr>
                  <a:t>Hồ</a:t>
                </a:r>
                <a:r>
                  <a:rPr lang="en-US" sz="2800" b="1" dirty="0">
                    <a:solidFill>
                      <a:schemeClr val="tx1"/>
                    </a:solidFill>
                    <a:latin typeface="OpenSans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OpenSans"/>
                  </a:rPr>
                  <a:t>Chí</a:t>
                </a:r>
                <a:r>
                  <a:rPr lang="en-US" sz="2800" b="1" dirty="0">
                    <a:solidFill>
                      <a:schemeClr val="tx1"/>
                    </a:solidFill>
                    <a:latin typeface="OpenSans"/>
                  </a:rPr>
                  <a:t> Minh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6E371BB-6F23-45C0-BBDF-7234479BBAFF}"/>
                </a:ext>
              </a:extLst>
            </p:cNvPr>
            <p:cNvGrpSpPr/>
            <p:nvPr/>
          </p:nvGrpSpPr>
          <p:grpSpPr>
            <a:xfrm>
              <a:off x="-360554" y="393650"/>
              <a:ext cx="6051201" cy="6070697"/>
              <a:chOff x="4515439" y="959177"/>
              <a:chExt cx="3657600" cy="3669384"/>
            </a:xfrm>
          </p:grpSpPr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FD22655B-7079-4E84-806F-9A01F0F492FC}"/>
                  </a:ext>
                </a:extLst>
              </p:cNvPr>
              <p:cNvSpPr/>
              <p:nvPr/>
            </p:nvSpPr>
            <p:spPr>
              <a:xfrm>
                <a:off x="4515439" y="970961"/>
                <a:ext cx="3657600" cy="3657600"/>
              </a:xfrm>
              <a:prstGeom prst="arc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314CBFD7-5E6F-4415-92A0-6B56F58E32C8}"/>
                  </a:ext>
                </a:extLst>
              </p:cNvPr>
              <p:cNvSpPr/>
              <p:nvPr/>
            </p:nvSpPr>
            <p:spPr>
              <a:xfrm flipV="1">
                <a:off x="4515439" y="959177"/>
                <a:ext cx="3657600" cy="3657600"/>
              </a:xfrm>
              <a:prstGeom prst="arc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CB3F62A-6136-47E8-884F-D8F13037AEE9}"/>
              </a:ext>
            </a:extLst>
          </p:cNvPr>
          <p:cNvGrpSpPr/>
          <p:nvPr/>
        </p:nvGrpSpPr>
        <p:grpSpPr>
          <a:xfrm>
            <a:off x="2206317" y="40210"/>
            <a:ext cx="9030036" cy="1482977"/>
            <a:chOff x="5239246" y="610220"/>
            <a:chExt cx="5125684" cy="842473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1E2AB755-4155-4754-8DA6-DFD4C7091436}"/>
                </a:ext>
              </a:extLst>
            </p:cNvPr>
            <p:cNvSpPr/>
            <p:nvPr/>
          </p:nvSpPr>
          <p:spPr>
            <a:xfrm>
              <a:off x="6882195" y="610220"/>
              <a:ext cx="3482735" cy="84247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CNXH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là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chế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độ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xã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hội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có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lực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lượng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sản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xuất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phát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triển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cao,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gắn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với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sự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phát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triển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khoa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học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,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kỹ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thuật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.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Nền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tảng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kinh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tế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là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chế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độ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sở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hữu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tư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liệu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sản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xuất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,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thực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hiện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nguyên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tắc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phân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phối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Helvetica Neue"/>
                </a:rPr>
                <a:t> theo lao </a:t>
              </a:r>
              <a:r>
                <a:rPr lang="vi-VN" b="0" i="0" dirty="0" err="1">
                  <a:solidFill>
                    <a:schemeClr val="bg1"/>
                  </a:solidFill>
                  <a:effectLst/>
                  <a:latin typeface="Helvetica Neue"/>
                </a:rPr>
                <a:t>động</a:t>
              </a:r>
              <a:r>
                <a:rPr lang="en-US" b="0" i="0" dirty="0">
                  <a:solidFill>
                    <a:schemeClr val="bg1"/>
                  </a:solidFill>
                  <a:effectLst/>
                  <a:latin typeface="Helvetica Neue"/>
                </a:rPr>
                <a:t>.</a:t>
              </a:r>
              <a:endParaRPr lang="vi-VN" b="1" dirty="0">
                <a:solidFill>
                  <a:schemeClr val="bg1"/>
                </a:solidFill>
                <a:latin typeface="OpenSans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527CB73-F853-4570-886F-ED87052D8D30}"/>
                </a:ext>
              </a:extLst>
            </p:cNvPr>
            <p:cNvCxnSpPr>
              <a:cxnSpLocks/>
            </p:cNvCxnSpPr>
            <p:nvPr/>
          </p:nvCxnSpPr>
          <p:spPr>
            <a:xfrm>
              <a:off x="5239246" y="1031458"/>
              <a:ext cx="1385013" cy="0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4ED5B0A-75CB-47D2-91DC-175B26B61DCA}"/>
                </a:ext>
              </a:extLst>
            </p:cNvPr>
            <p:cNvSpPr/>
            <p:nvPr/>
          </p:nvSpPr>
          <p:spPr>
            <a:xfrm>
              <a:off x="6418843" y="670436"/>
              <a:ext cx="693690" cy="6936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Kinh</a:t>
              </a:r>
              <a:r>
                <a:rPr lang="en-US" b="1" dirty="0">
                  <a:solidFill>
                    <a:schemeClr val="tx1"/>
                  </a:solidFill>
                </a:rPr>
                <a:t> </a:t>
              </a:r>
              <a:r>
                <a:rPr lang="en-US" b="1" dirty="0" err="1">
                  <a:solidFill>
                    <a:schemeClr val="tx1"/>
                  </a:solidFill>
                </a:rPr>
                <a:t>tế</a:t>
              </a:r>
              <a:endParaRPr lang="vi-VN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6762C6-B0F1-45F8-8FC3-102E865940FB}"/>
              </a:ext>
            </a:extLst>
          </p:cNvPr>
          <p:cNvGrpSpPr/>
          <p:nvPr/>
        </p:nvGrpSpPr>
        <p:grpSpPr>
          <a:xfrm>
            <a:off x="4646326" y="1652045"/>
            <a:ext cx="7415385" cy="1482908"/>
            <a:chOff x="4717621" y="2042675"/>
            <a:chExt cx="7065061" cy="116123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EE123E5-B77C-4F7D-AAD7-ED52CB70F212}"/>
                </a:ext>
              </a:extLst>
            </p:cNvPr>
            <p:cNvGrpSpPr/>
            <p:nvPr/>
          </p:nvGrpSpPr>
          <p:grpSpPr>
            <a:xfrm>
              <a:off x="4717621" y="2042675"/>
              <a:ext cx="7065061" cy="1161235"/>
              <a:chOff x="5239246" y="610220"/>
              <a:chExt cx="5125684" cy="842473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B26E2A09-076A-4B85-BAB3-0E90B8EC087D}"/>
                  </a:ext>
                </a:extLst>
              </p:cNvPr>
              <p:cNvSpPr/>
              <p:nvPr/>
            </p:nvSpPr>
            <p:spPr>
              <a:xfrm>
                <a:off x="6882195" y="610220"/>
                <a:ext cx="3482735" cy="8424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7475" algn="ctr"/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Có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chế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độ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chính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trị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dân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chủ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, do nhân dân lao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động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là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chủ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và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làm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chủ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,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Nhà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nước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là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của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dân, do dân,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vì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dân,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dựa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trên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nền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tảng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liên minh công-nông-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trí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thức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, do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Đảng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Cộng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Sản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lãnh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đạo</a:t>
                </a:r>
                <a:r>
                  <a:rPr lang="en-US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.</a:t>
                </a:r>
                <a:endParaRPr lang="vi-VN" b="1" dirty="0">
                  <a:solidFill>
                    <a:schemeClr val="bg1"/>
                  </a:solidFill>
                  <a:latin typeface="Calibri (Body)"/>
                </a:endParaRP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46E6F1C-DAF9-4AE9-B9E9-896560B04C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9246" y="1031458"/>
                <a:ext cx="1385013" cy="0"/>
              </a:xfrm>
              <a:prstGeom prst="line">
                <a:avLst/>
              </a:prstGeom>
              <a:ln w="38100">
                <a:solidFill>
                  <a:schemeClr val="accent4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7973531-76C1-4FC7-99F0-001F356B0234}"/>
                </a:ext>
              </a:extLst>
            </p:cNvPr>
            <p:cNvGrpSpPr/>
            <p:nvPr/>
          </p:nvGrpSpPr>
          <p:grpSpPr>
            <a:xfrm>
              <a:off x="6220996" y="2174133"/>
              <a:ext cx="1166882" cy="959070"/>
              <a:chOff x="6220996" y="2174133"/>
              <a:chExt cx="1166882" cy="95907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04A1145-E27E-4731-BAEA-A05E03AE6AF2}"/>
                  </a:ext>
                </a:extLst>
              </p:cNvPr>
              <p:cNvSpPr/>
              <p:nvPr/>
            </p:nvSpPr>
            <p:spPr>
              <a:xfrm>
                <a:off x="6220996" y="2174133"/>
                <a:ext cx="1166882" cy="9590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1A6019-4D84-4CB8-A28F-498A30885BF4}"/>
                  </a:ext>
                </a:extLst>
              </p:cNvPr>
              <p:cNvSpPr txBox="1"/>
              <p:nvPr/>
            </p:nvSpPr>
            <p:spPr>
              <a:xfrm>
                <a:off x="6290341" y="2376229"/>
                <a:ext cx="1028197" cy="506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/>
                  <a:t>Chế</a:t>
                </a:r>
                <a:r>
                  <a:rPr lang="en-US" b="1" dirty="0"/>
                  <a:t> </a:t>
                </a:r>
                <a:r>
                  <a:rPr lang="en-US" b="1" dirty="0" err="1"/>
                  <a:t>độ</a:t>
                </a:r>
                <a:r>
                  <a:rPr lang="en-US" b="1" dirty="0"/>
                  <a:t> </a:t>
                </a:r>
                <a:r>
                  <a:rPr lang="en-US" b="1" dirty="0" err="1"/>
                  <a:t>chính</a:t>
                </a:r>
                <a:r>
                  <a:rPr lang="en-US" b="1" dirty="0"/>
                  <a:t> </a:t>
                </a:r>
                <a:r>
                  <a:rPr lang="en-US" b="1" dirty="0" err="1"/>
                  <a:t>trị</a:t>
                </a:r>
                <a:endParaRPr lang="en-US" b="1" dirty="0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B1F69FB-52E2-489B-AB1B-7B81A0A11EEF}"/>
              </a:ext>
            </a:extLst>
          </p:cNvPr>
          <p:cNvGrpSpPr/>
          <p:nvPr/>
        </p:nvGrpSpPr>
        <p:grpSpPr>
          <a:xfrm>
            <a:off x="4694802" y="3508538"/>
            <a:ext cx="7016103" cy="1605621"/>
            <a:chOff x="4717621" y="3749288"/>
            <a:chExt cx="6684642" cy="84965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C2A3BAC-8A4C-4018-8292-F20BA29A1B1A}"/>
                </a:ext>
              </a:extLst>
            </p:cNvPr>
            <p:cNvGrpSpPr/>
            <p:nvPr/>
          </p:nvGrpSpPr>
          <p:grpSpPr>
            <a:xfrm>
              <a:off x="4717621" y="3749288"/>
              <a:ext cx="6684642" cy="849657"/>
              <a:chOff x="5239246" y="697776"/>
              <a:chExt cx="4849691" cy="616424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C95E4222-C2C6-4731-B3CD-8F3159BB3274}"/>
                  </a:ext>
                </a:extLst>
              </p:cNvPr>
              <p:cNvSpPr/>
              <p:nvPr/>
            </p:nvSpPr>
            <p:spPr>
              <a:xfrm>
                <a:off x="6848687" y="697776"/>
                <a:ext cx="3240250" cy="61642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Có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hệ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thống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các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quan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hệ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xã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hội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lành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mạnh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, công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bằng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,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bình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đẳng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, không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còn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bóc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lột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,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áp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bức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,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bất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công, không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còn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sự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en-US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phân</a:t>
                </a:r>
                <a:r>
                  <a:rPr lang="en-US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en-US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biệt</a:t>
                </a:r>
                <a:r>
                  <a:rPr lang="en-US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en-US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chủng</a:t>
                </a:r>
                <a:r>
                  <a:rPr lang="en-US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en-US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tộc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, con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người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có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điều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kiện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phát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triển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toàn</a:t>
                </a:r>
                <a:r>
                  <a:rPr lang="vi-VN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0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diện</a:t>
                </a:r>
                <a:r>
                  <a:rPr lang="en-US" b="0" i="0" dirty="0">
                    <a:solidFill>
                      <a:schemeClr val="bg1"/>
                    </a:solidFill>
                    <a:effectLst/>
                    <a:latin typeface="Helvetica Neue"/>
                  </a:rPr>
                  <a:t>.</a:t>
                </a:r>
                <a:endParaRPr lang="vi-VN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29CB165-82D8-4706-9458-6F719EDE44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9246" y="1031458"/>
                <a:ext cx="1385013" cy="0"/>
              </a:xfrm>
              <a:prstGeom prst="line">
                <a:avLst/>
              </a:prstGeom>
              <a:ln w="38100">
                <a:solidFill>
                  <a:schemeClr val="accent4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7C0A978-9005-4870-ADE2-23282553AC1C}"/>
                </a:ext>
              </a:extLst>
            </p:cNvPr>
            <p:cNvSpPr/>
            <p:nvPr/>
          </p:nvSpPr>
          <p:spPr>
            <a:xfrm>
              <a:off x="6220996" y="3869977"/>
              <a:ext cx="1097541" cy="6082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5DC0DDF-8391-43A0-ACB4-2122DCD5CF47}"/>
                </a:ext>
              </a:extLst>
            </p:cNvPr>
            <p:cNvSpPr txBox="1"/>
            <p:nvPr/>
          </p:nvSpPr>
          <p:spPr>
            <a:xfrm>
              <a:off x="6291396" y="4003106"/>
              <a:ext cx="922612" cy="342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Xã</a:t>
              </a:r>
              <a:r>
                <a:rPr lang="en-US" b="1" dirty="0"/>
                <a:t> </a:t>
              </a:r>
              <a:r>
                <a:rPr lang="en-US" b="1" dirty="0" err="1"/>
                <a:t>hội</a:t>
              </a:r>
              <a:r>
                <a:rPr lang="en-US" b="1" dirty="0"/>
                <a:t>, </a:t>
              </a:r>
              <a:r>
                <a:rPr lang="en-US" b="1" dirty="0" err="1"/>
                <a:t>văn</a:t>
              </a:r>
              <a:r>
                <a:rPr lang="en-US" b="1" dirty="0"/>
                <a:t> </a:t>
              </a:r>
              <a:r>
                <a:rPr lang="en-US" b="1" dirty="0" err="1"/>
                <a:t>hóa</a:t>
              </a:r>
              <a:endParaRPr lang="en-US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B7FC559-4864-4219-8306-DE91E733497F}"/>
              </a:ext>
            </a:extLst>
          </p:cNvPr>
          <p:cNvGrpSpPr/>
          <p:nvPr/>
        </p:nvGrpSpPr>
        <p:grpSpPr>
          <a:xfrm>
            <a:off x="2206317" y="5512193"/>
            <a:ext cx="7763593" cy="1161235"/>
            <a:chOff x="3161964" y="5339558"/>
            <a:chExt cx="7065061" cy="116123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E1F76E3-45D9-4B52-9CD1-E7C4008FFE06}"/>
                </a:ext>
              </a:extLst>
            </p:cNvPr>
            <p:cNvGrpSpPr/>
            <p:nvPr/>
          </p:nvGrpSpPr>
          <p:grpSpPr>
            <a:xfrm>
              <a:off x="3161964" y="5339558"/>
              <a:ext cx="7065061" cy="1161235"/>
              <a:chOff x="3161964" y="5339558"/>
              <a:chExt cx="7065061" cy="1161235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C3B90D29-EF92-4E3D-8847-97897298ADF4}"/>
                  </a:ext>
                </a:extLst>
              </p:cNvPr>
              <p:cNvGrpSpPr/>
              <p:nvPr/>
            </p:nvGrpSpPr>
            <p:grpSpPr>
              <a:xfrm>
                <a:off x="3161964" y="5339558"/>
                <a:ext cx="7065061" cy="1161235"/>
                <a:chOff x="5239246" y="610220"/>
                <a:chExt cx="5125684" cy="842473"/>
              </a:xfrm>
            </p:grpSpPr>
            <p:sp>
              <p:nvSpPr>
                <p:cNvPr id="65" name="Rectangle: Rounded Corners 64">
                  <a:extLst>
                    <a:ext uri="{FF2B5EF4-FFF2-40B4-BE49-F238E27FC236}">
                      <a16:creationId xmlns:a16="http://schemas.microsoft.com/office/drawing/2014/main" id="{1BC9C57F-43D5-422A-AD2A-594D4B286860}"/>
                    </a:ext>
                  </a:extLst>
                </p:cNvPr>
                <p:cNvSpPr/>
                <p:nvPr/>
              </p:nvSpPr>
              <p:spPr>
                <a:xfrm>
                  <a:off x="6882195" y="610220"/>
                  <a:ext cx="3482735" cy="84247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Chủ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nghĩa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xã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hội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là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của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quần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chúng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nhân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dân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và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do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quần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chúng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nhân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dân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tự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xây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dựng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lấy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,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với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sự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lãnh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đạo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của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Đảng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cộng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sản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.</a:t>
                  </a:r>
                  <a:endParaRPr lang="vi-VN" b="1" dirty="0">
                    <a:solidFill>
                      <a:schemeClr val="bg1"/>
                    </a:solidFill>
                    <a:latin typeface="OpenSans"/>
                  </a:endParaRPr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4F147596-6066-4655-9604-F237B8A9A0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39246" y="1031458"/>
                  <a:ext cx="1385013" cy="0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  <a:prstDash val="sys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06F6651-0F63-4C1B-ACFE-A1F73F3D5108}"/>
                  </a:ext>
                </a:extLst>
              </p:cNvPr>
              <p:cNvSpPr/>
              <p:nvPr/>
            </p:nvSpPr>
            <p:spPr>
              <a:xfrm>
                <a:off x="4787879" y="5447276"/>
                <a:ext cx="868810" cy="9576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FAE50E-5883-4D43-B69D-675507A532B3}"/>
                </a:ext>
              </a:extLst>
            </p:cNvPr>
            <p:cNvSpPr txBox="1"/>
            <p:nvPr/>
          </p:nvSpPr>
          <p:spPr>
            <a:xfrm>
              <a:off x="4840875" y="5582856"/>
              <a:ext cx="848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Lực</a:t>
              </a:r>
              <a:r>
                <a:rPr lang="en-US" b="1" dirty="0"/>
                <a:t> </a:t>
              </a:r>
              <a:r>
                <a:rPr lang="en-US" b="1" dirty="0" err="1"/>
                <a:t>lượng</a:t>
              </a:r>
              <a:endParaRPr lang="en-US" b="1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E0310B-DEAE-4F1A-B99F-B90AC67B35E2}"/>
              </a:ext>
            </a:extLst>
          </p:cNvPr>
          <p:cNvGrpSpPr/>
          <p:nvPr/>
        </p:nvGrpSpPr>
        <p:grpSpPr>
          <a:xfrm>
            <a:off x="39736" y="40210"/>
            <a:ext cx="1106299" cy="973381"/>
            <a:chOff x="186813" y="186813"/>
            <a:chExt cx="1106299" cy="97338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6097B32-47BF-487C-8769-FAF6D78CFF84}"/>
                </a:ext>
              </a:extLst>
            </p:cNvPr>
            <p:cNvSpPr/>
            <p:nvPr/>
          </p:nvSpPr>
          <p:spPr>
            <a:xfrm>
              <a:off x="186813" y="186813"/>
              <a:ext cx="973381" cy="97338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43D7060-D0CA-48A5-B8DF-39D00AD1C0D2}"/>
                </a:ext>
              </a:extLst>
            </p:cNvPr>
            <p:cNvSpPr txBox="1"/>
            <p:nvPr/>
          </p:nvSpPr>
          <p:spPr>
            <a:xfrm>
              <a:off x="319731" y="312365"/>
              <a:ext cx="9733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F8CBAD"/>
                  </a:solidFill>
                </a:rPr>
                <a:t>1b,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753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B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F1A1974-0AC7-4965-9529-3C2945D5B393}"/>
              </a:ext>
            </a:extLst>
          </p:cNvPr>
          <p:cNvGrpSpPr/>
          <p:nvPr/>
        </p:nvGrpSpPr>
        <p:grpSpPr>
          <a:xfrm>
            <a:off x="-440806" y="773523"/>
            <a:ext cx="5302205" cy="5319288"/>
            <a:chOff x="-360554" y="393650"/>
            <a:chExt cx="6051201" cy="607069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268C29B-68C2-4545-8FE4-3B8A53CFE2F1}"/>
                </a:ext>
              </a:extLst>
            </p:cNvPr>
            <p:cNvGrpSpPr/>
            <p:nvPr/>
          </p:nvGrpSpPr>
          <p:grpSpPr>
            <a:xfrm>
              <a:off x="187870" y="1075923"/>
              <a:ext cx="4362619" cy="4690482"/>
              <a:chOff x="187870" y="1075923"/>
              <a:chExt cx="4362619" cy="469048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852E342-688A-4282-81CA-FB6B5D54518A}"/>
                  </a:ext>
                </a:extLst>
              </p:cNvPr>
              <p:cNvGrpSpPr/>
              <p:nvPr/>
            </p:nvGrpSpPr>
            <p:grpSpPr>
              <a:xfrm>
                <a:off x="2026555" y="1075923"/>
                <a:ext cx="2523934" cy="4690482"/>
                <a:chOff x="8807975" y="591242"/>
                <a:chExt cx="2523934" cy="4690482"/>
              </a:xfrm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28E3EC2-27CD-4392-945D-EF6688DCBB82}"/>
                    </a:ext>
                  </a:extLst>
                </p:cNvPr>
                <p:cNvSpPr/>
                <p:nvPr/>
              </p:nvSpPr>
              <p:spPr>
                <a:xfrm>
                  <a:off x="8807975" y="591242"/>
                  <a:ext cx="2523934" cy="2345241"/>
                </a:xfrm>
                <a:custGeom>
                  <a:avLst/>
                  <a:gdLst>
                    <a:gd name="connsiteX0" fmla="*/ 0 w 2523934"/>
                    <a:gd name="connsiteY0" fmla="*/ 0 h 2345241"/>
                    <a:gd name="connsiteX1" fmla="*/ 1 w 2523934"/>
                    <a:gd name="connsiteY1" fmla="*/ 0 h 2345241"/>
                    <a:gd name="connsiteX2" fmla="*/ 2523934 w 2523934"/>
                    <a:gd name="connsiteY2" fmla="*/ 2345241 h 2345241"/>
                    <a:gd name="connsiteX3" fmla="*/ 0 w 2523934"/>
                    <a:gd name="connsiteY3" fmla="*/ 2345241 h 2345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23934" h="2345241">
                      <a:moveTo>
                        <a:pt x="0" y="0"/>
                      </a:moveTo>
                      <a:lnTo>
                        <a:pt x="1" y="0"/>
                      </a:lnTo>
                      <a:cubicBezTo>
                        <a:pt x="1393930" y="0"/>
                        <a:pt x="2523934" y="1050001"/>
                        <a:pt x="2523934" y="2345241"/>
                      </a:cubicBezTo>
                      <a:lnTo>
                        <a:pt x="0" y="2345241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CD7F9595-FD4A-4581-9060-4C6F15E4362F}"/>
                    </a:ext>
                  </a:extLst>
                </p:cNvPr>
                <p:cNvSpPr/>
                <p:nvPr/>
              </p:nvSpPr>
              <p:spPr>
                <a:xfrm flipV="1">
                  <a:off x="8807975" y="2936483"/>
                  <a:ext cx="2523934" cy="2345241"/>
                </a:xfrm>
                <a:custGeom>
                  <a:avLst/>
                  <a:gdLst>
                    <a:gd name="connsiteX0" fmla="*/ 0 w 2523934"/>
                    <a:gd name="connsiteY0" fmla="*/ 0 h 2345241"/>
                    <a:gd name="connsiteX1" fmla="*/ 1 w 2523934"/>
                    <a:gd name="connsiteY1" fmla="*/ 0 h 2345241"/>
                    <a:gd name="connsiteX2" fmla="*/ 2523934 w 2523934"/>
                    <a:gd name="connsiteY2" fmla="*/ 2345241 h 2345241"/>
                    <a:gd name="connsiteX3" fmla="*/ 0 w 2523934"/>
                    <a:gd name="connsiteY3" fmla="*/ 2345241 h 2345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23934" h="2345241">
                      <a:moveTo>
                        <a:pt x="0" y="0"/>
                      </a:moveTo>
                      <a:lnTo>
                        <a:pt x="1" y="0"/>
                      </a:lnTo>
                      <a:cubicBezTo>
                        <a:pt x="1393930" y="0"/>
                        <a:pt x="2523934" y="1050001"/>
                        <a:pt x="2523934" y="2345241"/>
                      </a:cubicBezTo>
                      <a:lnTo>
                        <a:pt x="0" y="2345241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E51527B-D6B1-4E5C-9B0D-482D95BE8728}"/>
                  </a:ext>
                </a:extLst>
              </p:cNvPr>
              <p:cNvSpPr/>
              <p:nvPr/>
            </p:nvSpPr>
            <p:spPr>
              <a:xfrm>
                <a:off x="187870" y="1465044"/>
                <a:ext cx="3927911" cy="3927911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noProof="1">
                    <a:solidFill>
                      <a:schemeClr val="tx1"/>
                    </a:solidFill>
                    <a:latin typeface="OpenSans"/>
                  </a:rPr>
                  <a:t>Mục tiêu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OpenSans"/>
                  </a:rPr>
                  <a:t>của</a:t>
                </a:r>
                <a:r>
                  <a:rPr lang="en-US" sz="2800" b="1" dirty="0">
                    <a:solidFill>
                      <a:schemeClr val="tx1"/>
                    </a:solidFill>
                    <a:latin typeface="OpenSans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OpenSans"/>
                  </a:rPr>
                  <a:t>chủ</a:t>
                </a:r>
                <a:r>
                  <a:rPr lang="en-US" sz="2800" b="1" dirty="0">
                    <a:solidFill>
                      <a:schemeClr val="tx1"/>
                    </a:solidFill>
                    <a:latin typeface="OpenSans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OpenSans"/>
                  </a:rPr>
                  <a:t>nghĩa</a:t>
                </a:r>
                <a:r>
                  <a:rPr lang="en-US" sz="2800" b="1" dirty="0">
                    <a:solidFill>
                      <a:schemeClr val="tx1"/>
                    </a:solidFill>
                    <a:latin typeface="OpenSans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OpenSans"/>
                  </a:rPr>
                  <a:t>xã</a:t>
                </a:r>
                <a:r>
                  <a:rPr lang="en-US" sz="2800" b="1" dirty="0">
                    <a:solidFill>
                      <a:schemeClr val="tx1"/>
                    </a:solidFill>
                    <a:latin typeface="OpenSans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OpenSans"/>
                  </a:rPr>
                  <a:t>hội</a:t>
                </a:r>
                <a:r>
                  <a:rPr lang="en-US" sz="2800" b="1" dirty="0">
                    <a:solidFill>
                      <a:schemeClr val="tx1"/>
                    </a:solidFill>
                    <a:latin typeface="OpenSans"/>
                  </a:rPr>
                  <a:t> ở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OpenSans"/>
                  </a:rPr>
                  <a:t>Việt</a:t>
                </a:r>
                <a:r>
                  <a:rPr lang="en-US" sz="2800" b="1" dirty="0">
                    <a:solidFill>
                      <a:schemeClr val="tx1"/>
                    </a:solidFill>
                    <a:latin typeface="OpenSans"/>
                  </a:rPr>
                  <a:t> Nam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6E371BB-6F23-45C0-BBDF-7234479BBAFF}"/>
                </a:ext>
              </a:extLst>
            </p:cNvPr>
            <p:cNvGrpSpPr/>
            <p:nvPr/>
          </p:nvGrpSpPr>
          <p:grpSpPr>
            <a:xfrm>
              <a:off x="-360554" y="393650"/>
              <a:ext cx="6051201" cy="6070697"/>
              <a:chOff x="4515439" y="959177"/>
              <a:chExt cx="3657600" cy="3669384"/>
            </a:xfrm>
          </p:grpSpPr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FD22655B-7079-4E84-806F-9A01F0F492FC}"/>
                  </a:ext>
                </a:extLst>
              </p:cNvPr>
              <p:cNvSpPr/>
              <p:nvPr/>
            </p:nvSpPr>
            <p:spPr>
              <a:xfrm>
                <a:off x="4515439" y="970961"/>
                <a:ext cx="3657600" cy="3657600"/>
              </a:xfrm>
              <a:prstGeom prst="arc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314CBFD7-5E6F-4415-92A0-6B56F58E32C8}"/>
                  </a:ext>
                </a:extLst>
              </p:cNvPr>
              <p:cNvSpPr/>
              <p:nvPr/>
            </p:nvSpPr>
            <p:spPr>
              <a:xfrm flipV="1">
                <a:off x="4515439" y="959177"/>
                <a:ext cx="3657600" cy="3657600"/>
              </a:xfrm>
              <a:prstGeom prst="arc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CB3F62A-6136-47E8-884F-D8F13037AEE9}"/>
              </a:ext>
            </a:extLst>
          </p:cNvPr>
          <p:cNvGrpSpPr/>
          <p:nvPr/>
        </p:nvGrpSpPr>
        <p:grpSpPr>
          <a:xfrm>
            <a:off x="2206317" y="40210"/>
            <a:ext cx="9030036" cy="1482977"/>
            <a:chOff x="5239246" y="610220"/>
            <a:chExt cx="5125684" cy="842473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1E2AB755-4155-4754-8DA6-DFD4C7091436}"/>
                </a:ext>
              </a:extLst>
            </p:cNvPr>
            <p:cNvSpPr/>
            <p:nvPr/>
          </p:nvSpPr>
          <p:spPr>
            <a:xfrm>
              <a:off x="6882195" y="610220"/>
              <a:ext cx="3482735" cy="84247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6688"/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Phải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xây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dựng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được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nền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kinh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tế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phát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triển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cao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gắn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bó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mật</a:t>
              </a:r>
              <a:r>
                <a:rPr lang="en-US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thiết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với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mục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tiêu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về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chính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trị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. </a:t>
              </a:r>
              <a:r>
                <a:rPr lang="en-US" b="1" dirty="0">
                  <a:solidFill>
                    <a:schemeClr val="bg1"/>
                  </a:solidFill>
                  <a:latin typeface="OpenSans"/>
                </a:rPr>
                <a:t>C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ông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nghiệp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và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nông</a:t>
              </a:r>
              <a:r>
                <a:rPr lang="en-US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nghiệp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hiện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đại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, khoa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học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kỹ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thuật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tiên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tiến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”</a:t>
              </a:r>
              <a:r>
                <a:rPr lang="en-US" b="1" dirty="0">
                  <a:solidFill>
                    <a:schemeClr val="bg1"/>
                  </a:solidFill>
                  <a:latin typeface="OpenSans"/>
                </a:rPr>
                <a:t>,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là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một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nền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kinh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tế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thuần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nhất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,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dựa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trên</a:t>
              </a:r>
              <a:r>
                <a:rPr lang="en-US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chế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độ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sở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hữu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toàn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dân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và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sở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hữu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tập</a:t>
              </a:r>
              <a:r>
                <a:rPr lang="vi-VN" b="1" dirty="0">
                  <a:solidFill>
                    <a:schemeClr val="bg1"/>
                  </a:solidFill>
                  <a:latin typeface="OpenSans"/>
                </a:rPr>
                <a:t> </a:t>
              </a:r>
              <a:r>
                <a:rPr lang="vi-VN" b="1" dirty="0" err="1">
                  <a:solidFill>
                    <a:schemeClr val="bg1"/>
                  </a:solidFill>
                  <a:latin typeface="OpenSans"/>
                </a:rPr>
                <a:t>thể</a:t>
              </a:r>
              <a:r>
                <a:rPr lang="en-US" b="1" dirty="0">
                  <a:solidFill>
                    <a:schemeClr val="bg1"/>
                  </a:solidFill>
                  <a:latin typeface="OpenSans"/>
                </a:rPr>
                <a:t>.</a:t>
              </a:r>
              <a:endParaRPr lang="vi-VN" b="1" dirty="0">
                <a:solidFill>
                  <a:schemeClr val="bg1"/>
                </a:solidFill>
                <a:latin typeface="OpenSans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527CB73-F853-4570-886F-ED87052D8D30}"/>
                </a:ext>
              </a:extLst>
            </p:cNvPr>
            <p:cNvCxnSpPr>
              <a:cxnSpLocks/>
            </p:cNvCxnSpPr>
            <p:nvPr/>
          </p:nvCxnSpPr>
          <p:spPr>
            <a:xfrm>
              <a:off x="5239246" y="1031458"/>
              <a:ext cx="1385013" cy="0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4ED5B0A-75CB-47D2-91DC-175B26B61DCA}"/>
                </a:ext>
              </a:extLst>
            </p:cNvPr>
            <p:cNvSpPr/>
            <p:nvPr/>
          </p:nvSpPr>
          <p:spPr>
            <a:xfrm>
              <a:off x="6418843" y="670436"/>
              <a:ext cx="693690" cy="6936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Kinh</a:t>
              </a:r>
              <a:r>
                <a:rPr lang="en-US" b="1" dirty="0">
                  <a:solidFill>
                    <a:schemeClr val="tx1"/>
                  </a:solidFill>
                </a:rPr>
                <a:t> </a:t>
              </a:r>
              <a:r>
                <a:rPr lang="en-US" b="1" dirty="0" err="1">
                  <a:solidFill>
                    <a:schemeClr val="tx1"/>
                  </a:solidFill>
                </a:rPr>
                <a:t>tế</a:t>
              </a:r>
              <a:endParaRPr lang="vi-VN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6762C6-B0F1-45F8-8FC3-102E865940FB}"/>
              </a:ext>
            </a:extLst>
          </p:cNvPr>
          <p:cNvGrpSpPr/>
          <p:nvPr/>
        </p:nvGrpSpPr>
        <p:grpSpPr>
          <a:xfrm>
            <a:off x="4646326" y="1652045"/>
            <a:ext cx="7415385" cy="1482908"/>
            <a:chOff x="4717621" y="2042675"/>
            <a:chExt cx="7065061" cy="116123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EE123E5-B77C-4F7D-AAD7-ED52CB70F212}"/>
                </a:ext>
              </a:extLst>
            </p:cNvPr>
            <p:cNvGrpSpPr/>
            <p:nvPr/>
          </p:nvGrpSpPr>
          <p:grpSpPr>
            <a:xfrm>
              <a:off x="4717621" y="2042675"/>
              <a:ext cx="7065061" cy="1161235"/>
              <a:chOff x="5239246" y="610220"/>
              <a:chExt cx="5125684" cy="842473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B26E2A09-076A-4B85-BAB3-0E90B8EC087D}"/>
                  </a:ext>
                </a:extLst>
              </p:cNvPr>
              <p:cNvSpPr/>
              <p:nvPr/>
            </p:nvSpPr>
            <p:spPr>
              <a:xfrm>
                <a:off x="6882195" y="610220"/>
                <a:ext cx="3482735" cy="8424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7475"/>
                <a:r>
                  <a:rPr lang="vi-VN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Chế</a:t>
                </a:r>
                <a:r>
                  <a:rPr lang="vi-VN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độ</a:t>
                </a:r>
                <a:r>
                  <a:rPr lang="vi-VN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chính</a:t>
                </a:r>
                <a:r>
                  <a:rPr lang="vi-VN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trị</a:t>
                </a:r>
                <a:r>
                  <a:rPr lang="vi-VN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phải</a:t>
                </a:r>
                <a:r>
                  <a:rPr lang="vi-VN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do nhân dân lao </a:t>
                </a:r>
                <a:r>
                  <a:rPr lang="vi-VN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động</a:t>
                </a:r>
                <a:r>
                  <a:rPr lang="vi-VN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làm</a:t>
                </a:r>
                <a:r>
                  <a:rPr lang="vi-VN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chủ</a:t>
                </a:r>
                <a:r>
                  <a:rPr lang="vi-VN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, </a:t>
                </a:r>
                <a:r>
                  <a:rPr lang="vi-VN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Nhà</a:t>
                </a:r>
                <a:r>
                  <a:rPr lang="vi-VN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nước</a:t>
                </a:r>
                <a:r>
                  <a:rPr lang="vi-VN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là</a:t>
                </a:r>
                <a:r>
                  <a:rPr lang="vi-VN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của</a:t>
                </a:r>
                <a:r>
                  <a:rPr lang="vi-VN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dân, do dân </a:t>
                </a:r>
                <a:r>
                  <a:rPr lang="vi-VN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và</a:t>
                </a:r>
                <a:r>
                  <a:rPr lang="vi-VN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vì</a:t>
                </a:r>
                <a:r>
                  <a:rPr lang="vi-VN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dân. </a:t>
                </a:r>
                <a:r>
                  <a:rPr lang="vi-VN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Nhà</a:t>
                </a:r>
                <a:r>
                  <a:rPr lang="vi-VN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nước</a:t>
                </a:r>
                <a:r>
                  <a:rPr lang="vi-VN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có</a:t>
                </a:r>
                <a:r>
                  <a:rPr lang="vi-VN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hai </a:t>
                </a:r>
                <a:r>
                  <a:rPr lang="vi-VN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chức</a:t>
                </a:r>
                <a:r>
                  <a:rPr lang="vi-VN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năng: dân </a:t>
                </a:r>
                <a:r>
                  <a:rPr lang="vi-VN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chủ</a:t>
                </a:r>
                <a:r>
                  <a:rPr lang="vi-VN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với</a:t>
                </a:r>
                <a:r>
                  <a:rPr lang="vi-VN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nhân dân, chuyên </a:t>
                </a:r>
                <a:r>
                  <a:rPr lang="vi-VN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chính</a:t>
                </a:r>
                <a:r>
                  <a:rPr lang="vi-VN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với</a:t>
                </a:r>
                <a:r>
                  <a:rPr lang="vi-VN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kẻ</a:t>
                </a:r>
                <a:r>
                  <a:rPr lang="vi-VN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thù</a:t>
                </a:r>
                <a:r>
                  <a:rPr lang="vi-VN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vi-VN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của</a:t>
                </a:r>
                <a:r>
                  <a:rPr lang="vi-VN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nhân dân.</a:t>
                </a:r>
                <a:endParaRPr lang="vi-VN" b="1" dirty="0">
                  <a:solidFill>
                    <a:schemeClr val="bg1"/>
                  </a:solidFill>
                  <a:latin typeface="Calibri (Body)"/>
                </a:endParaRP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46E6F1C-DAF9-4AE9-B9E9-896560B04C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9246" y="1031458"/>
                <a:ext cx="1385013" cy="0"/>
              </a:xfrm>
              <a:prstGeom prst="line">
                <a:avLst/>
              </a:prstGeom>
              <a:ln w="38100">
                <a:solidFill>
                  <a:schemeClr val="accent4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7973531-76C1-4FC7-99F0-001F356B0234}"/>
                </a:ext>
              </a:extLst>
            </p:cNvPr>
            <p:cNvGrpSpPr/>
            <p:nvPr/>
          </p:nvGrpSpPr>
          <p:grpSpPr>
            <a:xfrm>
              <a:off x="6220996" y="2174133"/>
              <a:ext cx="1166882" cy="959070"/>
              <a:chOff x="6220996" y="2174133"/>
              <a:chExt cx="1166882" cy="95907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04A1145-E27E-4731-BAEA-A05E03AE6AF2}"/>
                  </a:ext>
                </a:extLst>
              </p:cNvPr>
              <p:cNvSpPr/>
              <p:nvPr/>
            </p:nvSpPr>
            <p:spPr>
              <a:xfrm>
                <a:off x="6220996" y="2174133"/>
                <a:ext cx="1166882" cy="9590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1A6019-4D84-4CB8-A28F-498A30885BF4}"/>
                  </a:ext>
                </a:extLst>
              </p:cNvPr>
              <p:cNvSpPr txBox="1"/>
              <p:nvPr/>
            </p:nvSpPr>
            <p:spPr>
              <a:xfrm>
                <a:off x="6290341" y="2376229"/>
                <a:ext cx="1028197" cy="506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/>
                  <a:t>Chế</a:t>
                </a:r>
                <a:r>
                  <a:rPr lang="en-US" b="1" dirty="0"/>
                  <a:t> </a:t>
                </a:r>
                <a:r>
                  <a:rPr lang="en-US" b="1" dirty="0" err="1"/>
                  <a:t>độ</a:t>
                </a:r>
                <a:r>
                  <a:rPr lang="en-US" b="1" dirty="0"/>
                  <a:t> </a:t>
                </a:r>
                <a:r>
                  <a:rPr lang="en-US" b="1" dirty="0" err="1"/>
                  <a:t>chính</a:t>
                </a:r>
                <a:r>
                  <a:rPr lang="en-US" b="1" dirty="0"/>
                  <a:t> </a:t>
                </a:r>
                <a:r>
                  <a:rPr lang="en-US" b="1" dirty="0" err="1"/>
                  <a:t>trị</a:t>
                </a:r>
                <a:endParaRPr lang="en-US" b="1" dirty="0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B1F69FB-52E2-489B-AB1B-7B81A0A11EEF}"/>
              </a:ext>
            </a:extLst>
          </p:cNvPr>
          <p:cNvGrpSpPr/>
          <p:nvPr/>
        </p:nvGrpSpPr>
        <p:grpSpPr>
          <a:xfrm>
            <a:off x="4694802" y="3508538"/>
            <a:ext cx="7016103" cy="1605621"/>
            <a:chOff x="4717621" y="3749288"/>
            <a:chExt cx="6684642" cy="84965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C2A3BAC-8A4C-4018-8292-F20BA29A1B1A}"/>
                </a:ext>
              </a:extLst>
            </p:cNvPr>
            <p:cNvGrpSpPr/>
            <p:nvPr/>
          </p:nvGrpSpPr>
          <p:grpSpPr>
            <a:xfrm>
              <a:off x="4717621" y="3749288"/>
              <a:ext cx="6684642" cy="849657"/>
              <a:chOff x="5239246" y="697776"/>
              <a:chExt cx="4849691" cy="616424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C95E4222-C2C6-4731-B3CD-8F3159BB3274}"/>
                  </a:ext>
                </a:extLst>
              </p:cNvPr>
              <p:cNvSpPr/>
              <p:nvPr/>
            </p:nvSpPr>
            <p:spPr>
              <a:xfrm>
                <a:off x="6848687" y="697776"/>
                <a:ext cx="3240250" cy="61642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7475"/>
                <a:r>
                  <a:rPr lang="vi-VN" b="1" dirty="0" err="1">
                    <a:solidFill>
                      <a:schemeClr val="bg1"/>
                    </a:solidFill>
                  </a:rPr>
                  <a:t>Phải</a:t>
                </a:r>
                <a:r>
                  <a:rPr lang="vi-VN" b="1" dirty="0">
                    <a:solidFill>
                      <a:schemeClr val="bg1"/>
                    </a:solidFill>
                  </a:rPr>
                  <a:t> xây </a:t>
                </a:r>
                <a:r>
                  <a:rPr lang="vi-VN" b="1" dirty="0" err="1">
                    <a:solidFill>
                      <a:schemeClr val="bg1"/>
                    </a:solidFill>
                  </a:rPr>
                  <a:t>dựng</a:t>
                </a:r>
                <a:r>
                  <a:rPr lang="vi-VN" b="1" dirty="0">
                    <a:solidFill>
                      <a:schemeClr val="bg1"/>
                    </a:solidFill>
                  </a:rPr>
                  <a:t> </a:t>
                </a:r>
                <a:r>
                  <a:rPr lang="vi-VN" b="1" dirty="0" err="1">
                    <a:solidFill>
                      <a:schemeClr val="bg1"/>
                    </a:solidFill>
                  </a:rPr>
                  <a:t>được</a:t>
                </a:r>
                <a:r>
                  <a:rPr lang="vi-VN" b="1" dirty="0">
                    <a:solidFill>
                      <a:schemeClr val="bg1"/>
                    </a:solidFill>
                  </a:rPr>
                  <a:t> nên văn </a:t>
                </a:r>
                <a:r>
                  <a:rPr lang="vi-VN" b="1" dirty="0" err="1">
                    <a:solidFill>
                      <a:schemeClr val="bg1"/>
                    </a:solidFill>
                  </a:rPr>
                  <a:t>hóa</a:t>
                </a:r>
                <a:r>
                  <a:rPr lang="vi-VN" b="1" dirty="0">
                    <a:solidFill>
                      <a:schemeClr val="bg1"/>
                    </a:solidFill>
                  </a:rPr>
                  <a:t> mang </a:t>
                </a:r>
                <a:r>
                  <a:rPr lang="vi-VN" b="1" dirty="0" err="1">
                    <a:solidFill>
                      <a:schemeClr val="bg1"/>
                    </a:solidFill>
                  </a:rPr>
                  <a:t>tỉnh</a:t>
                </a:r>
                <a:r>
                  <a:rPr lang="vi-VN" b="1" dirty="0">
                    <a:solidFill>
                      <a:schemeClr val="bg1"/>
                    </a:solidFill>
                  </a:rPr>
                  <a:t> dân </a:t>
                </a:r>
                <a:r>
                  <a:rPr lang="vi-VN" b="1" dirty="0" err="1">
                    <a:solidFill>
                      <a:schemeClr val="bg1"/>
                    </a:solidFill>
                  </a:rPr>
                  <a:t>tộc</a:t>
                </a:r>
                <a:r>
                  <a:rPr lang="vi-VN" b="1" dirty="0">
                    <a:solidFill>
                      <a:schemeClr val="bg1"/>
                    </a:solidFill>
                  </a:rPr>
                  <a:t>, khoa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vi-VN" b="1" dirty="0" err="1">
                    <a:solidFill>
                      <a:schemeClr val="bg1"/>
                    </a:solidFill>
                  </a:rPr>
                  <a:t>học</a:t>
                </a:r>
                <a:r>
                  <a:rPr lang="vi-VN" b="1" dirty="0">
                    <a:solidFill>
                      <a:schemeClr val="bg1"/>
                    </a:solidFill>
                  </a:rPr>
                  <a:t>, </a:t>
                </a:r>
                <a:r>
                  <a:rPr lang="vi-VN" b="1" dirty="0" err="1">
                    <a:solidFill>
                      <a:schemeClr val="bg1"/>
                    </a:solidFill>
                  </a:rPr>
                  <a:t>đại</a:t>
                </a:r>
                <a:r>
                  <a:rPr lang="vi-VN" b="1" dirty="0">
                    <a:solidFill>
                      <a:schemeClr val="bg1"/>
                    </a:solidFill>
                  </a:rPr>
                  <a:t> </a:t>
                </a:r>
                <a:r>
                  <a:rPr lang="vi-VN" b="1" dirty="0" err="1">
                    <a:solidFill>
                      <a:schemeClr val="bg1"/>
                    </a:solidFill>
                  </a:rPr>
                  <a:t>chúng</a:t>
                </a:r>
                <a:r>
                  <a:rPr lang="vi-VN" b="1" dirty="0">
                    <a:solidFill>
                      <a:schemeClr val="bg1"/>
                    </a:solidFill>
                  </a:rPr>
                  <a:t> </a:t>
                </a:r>
                <a:r>
                  <a:rPr lang="vi-VN" b="1" dirty="0" err="1">
                    <a:solidFill>
                      <a:schemeClr val="bg1"/>
                    </a:solidFill>
                  </a:rPr>
                  <a:t>và</a:t>
                </a:r>
                <a:r>
                  <a:rPr lang="vi-VN" b="1" dirty="0">
                    <a:solidFill>
                      <a:schemeClr val="bg1"/>
                    </a:solidFill>
                  </a:rPr>
                  <a:t> </a:t>
                </a:r>
                <a:r>
                  <a:rPr lang="vi-VN" b="1" dirty="0" err="1">
                    <a:solidFill>
                      <a:schemeClr val="bg1"/>
                    </a:solidFill>
                  </a:rPr>
                  <a:t>tiếp</a:t>
                </a:r>
                <a:r>
                  <a:rPr lang="vi-VN" b="1" dirty="0">
                    <a:solidFill>
                      <a:schemeClr val="bg1"/>
                    </a:solidFill>
                  </a:rPr>
                  <a:t> thu </a:t>
                </a:r>
                <a:r>
                  <a:rPr lang="vi-VN" b="1" dirty="0" err="1">
                    <a:solidFill>
                      <a:schemeClr val="bg1"/>
                    </a:solidFill>
                  </a:rPr>
                  <a:t>tỉnh</a:t>
                </a:r>
                <a:r>
                  <a:rPr lang="vi-VN" b="1" dirty="0">
                    <a:solidFill>
                      <a:schemeClr val="bg1"/>
                    </a:solidFill>
                  </a:rPr>
                  <a:t> hoa văn </a:t>
                </a:r>
                <a:r>
                  <a:rPr lang="vi-VN" b="1" dirty="0" err="1">
                    <a:solidFill>
                      <a:schemeClr val="bg1"/>
                    </a:solidFill>
                  </a:rPr>
                  <a:t>hóa</a:t>
                </a:r>
                <a:r>
                  <a:rPr lang="vi-VN" b="1" dirty="0">
                    <a:solidFill>
                      <a:schemeClr val="bg1"/>
                    </a:solidFill>
                  </a:rPr>
                  <a:t> </a:t>
                </a:r>
                <a:r>
                  <a:rPr lang="vi-VN" b="1" dirty="0" err="1">
                    <a:solidFill>
                      <a:schemeClr val="bg1"/>
                    </a:solidFill>
                  </a:rPr>
                  <a:t>của</a:t>
                </a:r>
                <a:r>
                  <a:rPr lang="vi-VN" b="1" dirty="0">
                    <a:solidFill>
                      <a:schemeClr val="bg1"/>
                    </a:solidFill>
                  </a:rPr>
                  <a:t> nhân </a:t>
                </a:r>
                <a:r>
                  <a:rPr lang="vi-VN" b="1" dirty="0" err="1">
                    <a:solidFill>
                      <a:schemeClr val="bg1"/>
                    </a:solidFill>
                  </a:rPr>
                  <a:t>loại</a:t>
                </a:r>
                <a:r>
                  <a:rPr lang="vi-VN" b="1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29CB165-82D8-4706-9458-6F719EDE44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9246" y="1031458"/>
                <a:ext cx="1385013" cy="0"/>
              </a:xfrm>
              <a:prstGeom prst="line">
                <a:avLst/>
              </a:prstGeom>
              <a:ln w="38100">
                <a:solidFill>
                  <a:schemeClr val="accent4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7C0A978-9005-4870-ADE2-23282553AC1C}"/>
                </a:ext>
              </a:extLst>
            </p:cNvPr>
            <p:cNvSpPr/>
            <p:nvPr/>
          </p:nvSpPr>
          <p:spPr>
            <a:xfrm>
              <a:off x="6220996" y="3869977"/>
              <a:ext cx="1097541" cy="6082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5DC0DDF-8391-43A0-ACB4-2122DCD5CF47}"/>
                </a:ext>
              </a:extLst>
            </p:cNvPr>
            <p:cNvSpPr txBox="1"/>
            <p:nvPr/>
          </p:nvSpPr>
          <p:spPr>
            <a:xfrm>
              <a:off x="6296945" y="4083602"/>
              <a:ext cx="922612" cy="19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Văn</a:t>
              </a:r>
              <a:r>
                <a:rPr lang="en-US" b="1" dirty="0"/>
                <a:t> </a:t>
              </a:r>
              <a:r>
                <a:rPr lang="en-US" b="1" dirty="0" err="1"/>
                <a:t>hóa</a:t>
              </a:r>
              <a:endParaRPr lang="en-US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B7FC559-4864-4219-8306-DE91E733497F}"/>
              </a:ext>
            </a:extLst>
          </p:cNvPr>
          <p:cNvGrpSpPr/>
          <p:nvPr/>
        </p:nvGrpSpPr>
        <p:grpSpPr>
          <a:xfrm>
            <a:off x="2206317" y="5512193"/>
            <a:ext cx="7763593" cy="1161235"/>
            <a:chOff x="3161964" y="5339558"/>
            <a:chExt cx="7065061" cy="116123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E1F76E3-45D9-4B52-9CD1-E7C4008FFE06}"/>
                </a:ext>
              </a:extLst>
            </p:cNvPr>
            <p:cNvGrpSpPr/>
            <p:nvPr/>
          </p:nvGrpSpPr>
          <p:grpSpPr>
            <a:xfrm>
              <a:off x="3161964" y="5339558"/>
              <a:ext cx="7065061" cy="1161235"/>
              <a:chOff x="3161964" y="5339558"/>
              <a:chExt cx="7065061" cy="1161235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C3B90D29-EF92-4E3D-8847-97897298ADF4}"/>
                  </a:ext>
                </a:extLst>
              </p:cNvPr>
              <p:cNvGrpSpPr/>
              <p:nvPr/>
            </p:nvGrpSpPr>
            <p:grpSpPr>
              <a:xfrm>
                <a:off x="3161964" y="5339558"/>
                <a:ext cx="7065061" cy="1161235"/>
                <a:chOff x="5239246" y="610220"/>
                <a:chExt cx="5125684" cy="842473"/>
              </a:xfrm>
            </p:grpSpPr>
            <p:sp>
              <p:nvSpPr>
                <p:cNvPr id="65" name="Rectangle: Rounded Corners 64">
                  <a:extLst>
                    <a:ext uri="{FF2B5EF4-FFF2-40B4-BE49-F238E27FC236}">
                      <a16:creationId xmlns:a16="http://schemas.microsoft.com/office/drawing/2014/main" id="{1BC9C57F-43D5-422A-AD2A-594D4B286860}"/>
                    </a:ext>
                  </a:extLst>
                </p:cNvPr>
                <p:cNvSpPr/>
                <p:nvPr/>
              </p:nvSpPr>
              <p:spPr>
                <a:xfrm>
                  <a:off x="6882195" y="610220"/>
                  <a:ext cx="3482735" cy="84247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Phải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bảo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đảm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dân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chủ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,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công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bằng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,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văn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minh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.</a:t>
                  </a:r>
                  <a:r>
                    <a:rPr lang="vi-VN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N</a:t>
                  </a:r>
                  <a:r>
                    <a:rPr lang="vi-VN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ghiêm</a:t>
                  </a:r>
                  <a:r>
                    <a:rPr lang="vi-VN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vi-VN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cấm</a:t>
                  </a:r>
                  <a:r>
                    <a:rPr lang="vi-VN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vi-VN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lợi</a:t>
                  </a:r>
                  <a:r>
                    <a:rPr lang="vi-VN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vi-VN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dụng</a:t>
                  </a:r>
                  <a:r>
                    <a:rPr lang="vi-VN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vi-VN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các</a:t>
                  </a:r>
                  <a:r>
                    <a:rPr lang="vi-VN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vi-VN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quyền</a:t>
                  </a:r>
                  <a:r>
                    <a:rPr lang="vi-VN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vi-VN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tự</a:t>
                  </a:r>
                  <a:r>
                    <a:rPr lang="vi-VN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do dân </a:t>
                  </a:r>
                  <a:r>
                    <a:rPr lang="vi-VN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chủ</a:t>
                  </a:r>
                  <a:r>
                    <a:rPr lang="vi-VN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vi-VN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để</a:t>
                  </a:r>
                  <a:r>
                    <a:rPr lang="vi-VN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xâm </a:t>
                  </a:r>
                  <a:r>
                    <a:rPr lang="vi-VN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phạm</a:t>
                  </a:r>
                  <a:r>
                    <a:rPr lang="vi-VN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vi-VN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đến</a:t>
                  </a:r>
                  <a:r>
                    <a:rPr lang="vi-VN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vi-VN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lợi</a:t>
                  </a:r>
                  <a:r>
                    <a:rPr lang="en-US" dirty="0">
                      <a:solidFill>
                        <a:schemeClr val="bg1"/>
                      </a:solidFill>
                      <a:latin typeface="Helvetica Neue"/>
                    </a:rPr>
                    <a:t> </a:t>
                  </a:r>
                  <a:r>
                    <a:rPr lang="vi-VN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ích</a:t>
                  </a:r>
                  <a:r>
                    <a:rPr lang="vi-VN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vi-VN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của</a:t>
                  </a:r>
                  <a:r>
                    <a:rPr lang="vi-VN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vi-VN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Nhà</a:t>
                  </a:r>
                  <a:r>
                    <a:rPr lang="vi-VN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</a:t>
                  </a:r>
                  <a:r>
                    <a:rPr lang="vi-VN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nước</a:t>
                  </a:r>
                  <a:r>
                    <a:rPr lang="vi-VN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, </a:t>
                  </a:r>
                  <a:r>
                    <a:rPr lang="vi-VN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của</a:t>
                  </a:r>
                  <a:r>
                    <a:rPr lang="vi-VN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 nhân </a:t>
                  </a:r>
                  <a:r>
                    <a:rPr lang="en-US" b="0" i="0" dirty="0" err="1">
                      <a:solidFill>
                        <a:schemeClr val="bg1"/>
                      </a:solidFill>
                      <a:effectLst/>
                      <a:latin typeface="Helvetica Neue"/>
                    </a:rPr>
                    <a:t>dân</a:t>
                  </a:r>
                  <a:r>
                    <a:rPr lang="en-US" b="0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.</a:t>
                  </a:r>
                  <a:endParaRPr lang="vi-VN" b="1" dirty="0">
                    <a:solidFill>
                      <a:schemeClr val="bg1"/>
                    </a:solidFill>
                    <a:latin typeface="OpenSans"/>
                  </a:endParaRPr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4F147596-6066-4655-9604-F237B8A9A0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39246" y="1031458"/>
                  <a:ext cx="1385013" cy="0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  <a:prstDash val="sys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06F6651-0F63-4C1B-ACFE-A1F73F3D5108}"/>
                  </a:ext>
                </a:extLst>
              </p:cNvPr>
              <p:cNvSpPr/>
              <p:nvPr/>
            </p:nvSpPr>
            <p:spPr>
              <a:xfrm>
                <a:off x="4787879" y="5447276"/>
                <a:ext cx="868810" cy="9576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FAE50E-5883-4D43-B69D-675507A532B3}"/>
                </a:ext>
              </a:extLst>
            </p:cNvPr>
            <p:cNvSpPr txBox="1"/>
            <p:nvPr/>
          </p:nvSpPr>
          <p:spPr>
            <a:xfrm>
              <a:off x="4798140" y="5726969"/>
              <a:ext cx="84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Xã</a:t>
              </a:r>
              <a:r>
                <a:rPr lang="en-US" b="1" dirty="0"/>
                <a:t> </a:t>
              </a:r>
              <a:r>
                <a:rPr lang="en-US" b="1" dirty="0" err="1"/>
                <a:t>hội</a:t>
              </a:r>
              <a:endParaRPr lang="en-US" b="1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E0310B-DEAE-4F1A-B99F-B90AC67B35E2}"/>
              </a:ext>
            </a:extLst>
          </p:cNvPr>
          <p:cNvGrpSpPr/>
          <p:nvPr/>
        </p:nvGrpSpPr>
        <p:grpSpPr>
          <a:xfrm>
            <a:off x="39736" y="40210"/>
            <a:ext cx="1106299" cy="973381"/>
            <a:chOff x="186813" y="186813"/>
            <a:chExt cx="1106299" cy="97338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6097B32-47BF-487C-8769-FAF6D78CFF84}"/>
                </a:ext>
              </a:extLst>
            </p:cNvPr>
            <p:cNvSpPr/>
            <p:nvPr/>
          </p:nvSpPr>
          <p:spPr>
            <a:xfrm>
              <a:off x="186813" y="186813"/>
              <a:ext cx="973381" cy="97338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43D7060-D0CA-48A5-B8DF-39D00AD1C0D2}"/>
                </a:ext>
              </a:extLst>
            </p:cNvPr>
            <p:cNvSpPr txBox="1"/>
            <p:nvPr/>
          </p:nvSpPr>
          <p:spPr>
            <a:xfrm>
              <a:off x="319731" y="312365"/>
              <a:ext cx="9733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F8CBAD"/>
                  </a:solidFill>
                </a:rPr>
                <a:t>2a,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7976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B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3D5E3D4-1483-4803-85C3-9B80F70A7CAB}"/>
              </a:ext>
            </a:extLst>
          </p:cNvPr>
          <p:cNvGrpSpPr/>
          <p:nvPr/>
        </p:nvGrpSpPr>
        <p:grpSpPr>
          <a:xfrm>
            <a:off x="73742" y="83575"/>
            <a:ext cx="973381" cy="973381"/>
            <a:chOff x="186813" y="186813"/>
            <a:chExt cx="973381" cy="97338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FFB9553-6938-4ECB-9DDE-AA21D5E7CE6E}"/>
                </a:ext>
              </a:extLst>
            </p:cNvPr>
            <p:cNvSpPr/>
            <p:nvPr/>
          </p:nvSpPr>
          <p:spPr>
            <a:xfrm>
              <a:off x="186813" y="186813"/>
              <a:ext cx="973381" cy="97338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52B502-DF85-40FA-91D9-2656C6FBC8D2}"/>
                </a:ext>
              </a:extLst>
            </p:cNvPr>
            <p:cNvSpPr txBox="1"/>
            <p:nvPr/>
          </p:nvSpPr>
          <p:spPr>
            <a:xfrm>
              <a:off x="319732" y="312365"/>
              <a:ext cx="8404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F8CBAD"/>
                  </a:solidFill>
                </a:rPr>
                <a:t>2a,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84D8A279-0CFD-45CC-B4E0-BCAC41074204}"/>
              </a:ext>
            </a:extLst>
          </p:cNvPr>
          <p:cNvSpPr txBox="1"/>
          <p:nvPr/>
        </p:nvSpPr>
        <p:spPr>
          <a:xfrm>
            <a:off x="3578941" y="743429"/>
            <a:ext cx="83869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+ Ở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Hồ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Chí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Minh,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mục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tiêu chung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của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chủ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nghĩa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xã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hội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và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mục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tiêu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phấn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đấu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của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Người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là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một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,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đó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là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độc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lập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,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tự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do cho dân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tộc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,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hạnh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phúc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cho nhân dân.</a:t>
            </a:r>
            <a:endParaRPr lang="en-US" b="1" i="0" dirty="0">
              <a:solidFill>
                <a:srgbClr val="3B3835"/>
              </a:solidFill>
              <a:effectLst/>
              <a:latin typeface="Helvetica Neue"/>
            </a:endParaRPr>
          </a:p>
          <a:p>
            <a:r>
              <a:rPr lang="en-US" b="1" i="0" dirty="0">
                <a:solidFill>
                  <a:srgbClr val="3B3835"/>
                </a:solidFill>
                <a:effectLst/>
                <a:latin typeface="Helvetica Neue"/>
              </a:rPr>
              <a:t>+ </a:t>
            </a:r>
            <a:r>
              <a:rPr lang="en-US" b="1" i="0" dirty="0" err="1">
                <a:solidFill>
                  <a:srgbClr val="3B3835"/>
                </a:solidFill>
                <a:effectLst/>
                <a:latin typeface="Helvetica Neue"/>
              </a:rPr>
              <a:t>Hồ</a:t>
            </a:r>
            <a:r>
              <a:rPr lang="en-US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B3835"/>
                </a:solidFill>
                <a:effectLst/>
                <a:latin typeface="Helvetica Neue"/>
              </a:rPr>
              <a:t>Chí</a:t>
            </a:r>
            <a:r>
              <a:rPr lang="en-US" b="1" i="0" dirty="0">
                <a:solidFill>
                  <a:srgbClr val="3B3835"/>
                </a:solidFill>
                <a:effectLst/>
                <a:latin typeface="Helvetica Neue"/>
              </a:rPr>
              <a:t> Minh </a:t>
            </a:r>
            <a:r>
              <a:rPr lang="en-US" b="1" i="0" dirty="0" err="1">
                <a:solidFill>
                  <a:srgbClr val="3B3835"/>
                </a:solidFill>
                <a:effectLst/>
                <a:latin typeface="Helvetica Neue"/>
              </a:rPr>
              <a:t>quan</a:t>
            </a:r>
            <a:r>
              <a:rPr lang="en-US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B3835"/>
                </a:solidFill>
                <a:effectLst/>
                <a:latin typeface="Helvetica Neue"/>
              </a:rPr>
              <a:t>niệm</a:t>
            </a:r>
            <a:r>
              <a:rPr lang="en-US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B3835"/>
                </a:solidFill>
                <a:effectLst/>
                <a:latin typeface="Helvetica Neue"/>
              </a:rPr>
              <a:t>mục</a:t>
            </a:r>
            <a:r>
              <a:rPr lang="en-US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B3835"/>
                </a:solidFill>
                <a:effectLst/>
                <a:latin typeface="Helvetica Neue"/>
              </a:rPr>
              <a:t>tiêu</a:t>
            </a:r>
            <a:r>
              <a:rPr lang="en-US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B3835"/>
                </a:solidFill>
                <a:effectLst/>
                <a:latin typeface="Helvetica Neue"/>
              </a:rPr>
              <a:t>cao</a:t>
            </a:r>
            <a:r>
              <a:rPr lang="en-US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B3835"/>
                </a:solidFill>
                <a:effectLst/>
                <a:latin typeface="Helvetica Neue"/>
              </a:rPr>
              <a:t>nhất</a:t>
            </a:r>
            <a:r>
              <a:rPr lang="en-US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B3835"/>
                </a:solidFill>
                <a:effectLst/>
                <a:latin typeface="Helvetica Neue"/>
              </a:rPr>
              <a:t>của</a:t>
            </a:r>
            <a:r>
              <a:rPr lang="en-US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B3835"/>
                </a:solidFill>
                <a:effectLst/>
                <a:latin typeface="Helvetica Neue"/>
              </a:rPr>
              <a:t>chủ</a:t>
            </a:r>
            <a:r>
              <a:rPr lang="en-US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B3835"/>
                </a:solidFill>
                <a:effectLst/>
                <a:latin typeface="Helvetica Neue"/>
              </a:rPr>
              <a:t>nghĩa</a:t>
            </a:r>
            <a:r>
              <a:rPr lang="en-US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B3835"/>
                </a:solidFill>
                <a:effectLst/>
                <a:latin typeface="Helvetica Neue"/>
              </a:rPr>
              <a:t>xã</a:t>
            </a:r>
            <a:r>
              <a:rPr lang="en-US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B3835"/>
                </a:solidFill>
                <a:effectLst/>
                <a:latin typeface="Helvetica Neue"/>
              </a:rPr>
              <a:t>hội</a:t>
            </a:r>
            <a:r>
              <a:rPr lang="en-US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B3835"/>
                </a:solidFill>
                <a:effectLst/>
                <a:latin typeface="Helvetica Neue"/>
              </a:rPr>
              <a:t>là</a:t>
            </a:r>
            <a:r>
              <a:rPr lang="en-US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B3835"/>
                </a:solidFill>
                <a:effectLst/>
                <a:latin typeface="Helvetica Neue"/>
              </a:rPr>
              <a:t>nâng</a:t>
            </a:r>
            <a:r>
              <a:rPr lang="en-US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B3835"/>
                </a:solidFill>
                <a:effectLst/>
                <a:latin typeface="Helvetica Neue"/>
              </a:rPr>
              <a:t>cao</a:t>
            </a:r>
            <a:r>
              <a:rPr lang="en-US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B3835"/>
                </a:solidFill>
                <a:effectLst/>
                <a:latin typeface="Helvetica Neue"/>
              </a:rPr>
              <a:t>đời</a:t>
            </a:r>
            <a:r>
              <a:rPr lang="en-US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B3835"/>
                </a:solidFill>
                <a:effectLst/>
                <a:latin typeface="Helvetica Neue"/>
              </a:rPr>
              <a:t>sống</a:t>
            </a:r>
            <a:r>
              <a:rPr lang="en-US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B3835"/>
                </a:solidFill>
                <a:effectLst/>
                <a:latin typeface="Helvetica Neue"/>
              </a:rPr>
              <a:t>nhân</a:t>
            </a:r>
            <a:r>
              <a:rPr lang="en-US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B3835"/>
                </a:solidFill>
                <a:effectLst/>
                <a:latin typeface="Helvetica Neue"/>
              </a:rPr>
              <a:t>dân</a:t>
            </a:r>
            <a:r>
              <a:rPr lang="en-US" b="1" i="0" dirty="0">
                <a:solidFill>
                  <a:srgbClr val="3B3835"/>
                </a:solidFill>
                <a:effectLst/>
                <a:latin typeface="Helvetica Neue"/>
              </a:rPr>
              <a:t>.</a:t>
            </a:r>
            <a:endParaRPr lang="en-US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2CC9790-932B-40D2-9E14-5749295AFE20}"/>
              </a:ext>
            </a:extLst>
          </p:cNvPr>
          <p:cNvSpPr txBox="1"/>
          <p:nvPr/>
        </p:nvSpPr>
        <p:spPr>
          <a:xfrm>
            <a:off x="3578940" y="3018075"/>
            <a:ext cx="838691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i="0" dirty="0">
                <a:solidFill>
                  <a:srgbClr val="3B3835"/>
                </a:solidFill>
                <a:effectLst/>
                <a:latin typeface="Helvetica Neue"/>
              </a:rPr>
              <a:t>+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Mục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tiêu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chính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trị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Chế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độ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chính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trị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phải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do nhân dân lao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động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làm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chủ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,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Nhà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nước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là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của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dân, do dân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và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vì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dân.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Nhà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nước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có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hai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chức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năng: dân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chủ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với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nhân dân, chuyên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chính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với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kẻ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thù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của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nhân dân. </a:t>
            </a:r>
            <a:endParaRPr lang="en-US" b="1" i="0" dirty="0">
              <a:solidFill>
                <a:srgbClr val="3B3835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r>
              <a:rPr lang="en-US" b="1" i="0" dirty="0">
                <a:solidFill>
                  <a:srgbClr val="3B3835"/>
                </a:solidFill>
                <a:effectLst/>
                <a:latin typeface="Helvetica Neue"/>
              </a:rPr>
              <a:t>+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Mục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tiêu kinh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tế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Công – nông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nghiệp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hiện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đại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, khoa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học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–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kỹ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thuật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tiên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tiến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Cách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bóc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lột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theo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chủ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nghĩa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tư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bản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được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bỏ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dần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,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đời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sống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vật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chất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của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nhân dân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ngày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càng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được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cải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thiện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.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Phát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triển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toàn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diện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các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ngành</a:t>
            </a:r>
            <a:endParaRPr lang="vi-VN" b="1" i="0" dirty="0">
              <a:solidFill>
                <a:srgbClr val="3B3835"/>
              </a:solidFill>
              <a:effectLst/>
              <a:latin typeface="Helvetica Neue"/>
            </a:endParaRPr>
          </a:p>
          <a:p>
            <a:pPr algn="l"/>
            <a:r>
              <a:rPr lang="en-US" b="1" i="0" dirty="0">
                <a:solidFill>
                  <a:srgbClr val="3B3835"/>
                </a:solidFill>
                <a:effectLst/>
                <a:latin typeface="Helvetica Neue"/>
              </a:rPr>
              <a:t>+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Mục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tiêu văn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hóa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–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xã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hội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: Theo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Hồ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Chí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Minh, văn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hóa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là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một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mục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tiêu cơ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bản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của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cách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mạng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xã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hội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chủ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nghĩa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. Văn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hóa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thể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hiện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trong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mọi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sinh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hoạt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tinh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thần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của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xã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hội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,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đó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là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xóa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nạn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mù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chữ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, xây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dựng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,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phát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triển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giáo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dục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, nâng cao dân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trí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, xây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dựng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,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phát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triển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văn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hóa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nghệ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thuật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,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thực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hiện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nếp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sống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mới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,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thực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hành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vệ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sinh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phòng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bệnh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,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giải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trí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lành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mạnh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,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bài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trừ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mê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tín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dị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đoan,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khắc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phục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phong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tục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tập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quán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lạc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b="1" i="0" dirty="0" err="1">
                <a:solidFill>
                  <a:srgbClr val="3B3835"/>
                </a:solidFill>
                <a:effectLst/>
                <a:latin typeface="Helvetica Neue"/>
              </a:rPr>
              <a:t>hậu</a:t>
            </a:r>
            <a:r>
              <a:rPr lang="vi-VN" b="1" i="0" dirty="0">
                <a:solidFill>
                  <a:srgbClr val="3B3835"/>
                </a:solidFill>
                <a:effectLst/>
                <a:latin typeface="Helvetica Neue"/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F191F2-ED17-4A85-B690-28C3AAEFDE98}"/>
              </a:ext>
            </a:extLst>
          </p:cNvPr>
          <p:cNvGrpSpPr/>
          <p:nvPr/>
        </p:nvGrpSpPr>
        <p:grpSpPr>
          <a:xfrm>
            <a:off x="226143" y="2313038"/>
            <a:ext cx="2231923" cy="2231923"/>
            <a:chOff x="1047123" y="1479752"/>
            <a:chExt cx="2231923" cy="2231923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B67D2FC-AB99-4076-9244-8F0B70818285}"/>
                </a:ext>
              </a:extLst>
            </p:cNvPr>
            <p:cNvSpPr/>
            <p:nvPr/>
          </p:nvSpPr>
          <p:spPr>
            <a:xfrm>
              <a:off x="1047123" y="1479752"/>
              <a:ext cx="2231923" cy="2231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E531C33-6E8E-443B-9AE7-2B0DD99B7E3E}"/>
                </a:ext>
              </a:extLst>
            </p:cNvPr>
            <p:cNvSpPr txBox="1"/>
            <p:nvPr/>
          </p:nvSpPr>
          <p:spPr>
            <a:xfrm>
              <a:off x="1560851" y="1933993"/>
              <a:ext cx="120446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err="1"/>
                <a:t>Mục</a:t>
              </a:r>
              <a:r>
                <a:rPr lang="en-US" sz="4000" b="1" dirty="0"/>
                <a:t> </a:t>
              </a:r>
              <a:r>
                <a:rPr lang="en-US" sz="4000" b="1" dirty="0" err="1"/>
                <a:t>Tiêu</a:t>
              </a:r>
              <a:endParaRPr lang="en-US" sz="40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BC9D768-E472-4320-8F4B-1C9BACD2C6DA}"/>
              </a:ext>
            </a:extLst>
          </p:cNvPr>
          <p:cNvSpPr txBox="1"/>
          <p:nvPr/>
        </p:nvSpPr>
        <p:spPr>
          <a:xfrm>
            <a:off x="3578941" y="235547"/>
            <a:ext cx="3028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sng" dirty="0">
                <a:solidFill>
                  <a:srgbClr val="3B3835"/>
                </a:solidFill>
                <a:effectLst/>
                <a:latin typeface="Helvetica Neue"/>
              </a:rPr>
              <a:t>- </a:t>
            </a:r>
            <a:r>
              <a:rPr lang="en-US" sz="2000" b="1" i="0" u="sng" dirty="0" err="1">
                <a:solidFill>
                  <a:srgbClr val="3B3835"/>
                </a:solidFill>
                <a:effectLst/>
                <a:latin typeface="Helvetica Neue"/>
              </a:rPr>
              <a:t>Mục</a:t>
            </a:r>
            <a:r>
              <a:rPr lang="en-US" sz="2000" b="1" i="0" u="sng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en-US" sz="2000" b="1" i="0" u="sng" dirty="0" err="1">
                <a:solidFill>
                  <a:srgbClr val="3B3835"/>
                </a:solidFill>
                <a:effectLst/>
                <a:latin typeface="Helvetica Neue"/>
              </a:rPr>
              <a:t>tiêu</a:t>
            </a:r>
            <a:r>
              <a:rPr lang="en-US" sz="2000" b="1" i="0" u="sng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en-US" sz="2000" b="1" i="0" u="sng" dirty="0" err="1">
                <a:solidFill>
                  <a:srgbClr val="3B3835"/>
                </a:solidFill>
                <a:effectLst/>
                <a:latin typeface="Helvetica Neue"/>
              </a:rPr>
              <a:t>chung</a:t>
            </a:r>
            <a:r>
              <a:rPr lang="en-US" sz="2000" b="1" i="0" u="sng" dirty="0">
                <a:solidFill>
                  <a:srgbClr val="3B3835"/>
                </a:solidFill>
                <a:effectLst/>
                <a:latin typeface="Helvetica Neue"/>
              </a:rPr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F628BD-DB16-43AA-9EE0-AB09A2D4EA97}"/>
              </a:ext>
            </a:extLst>
          </p:cNvPr>
          <p:cNvSpPr txBox="1"/>
          <p:nvPr/>
        </p:nvSpPr>
        <p:spPr>
          <a:xfrm>
            <a:off x="3706761" y="2482417"/>
            <a:ext cx="251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i="0" u="sng" dirty="0">
                <a:solidFill>
                  <a:srgbClr val="3B3835"/>
                </a:solidFill>
                <a:effectLst/>
                <a:latin typeface="Helvetica Neue"/>
              </a:rPr>
              <a:t>- </a:t>
            </a:r>
            <a:r>
              <a:rPr lang="vi-VN" sz="2000" b="1" i="0" u="sng" dirty="0" err="1">
                <a:solidFill>
                  <a:srgbClr val="3B3835"/>
                </a:solidFill>
                <a:effectLst/>
                <a:latin typeface="Helvetica Neue"/>
              </a:rPr>
              <a:t>Mục</a:t>
            </a:r>
            <a:r>
              <a:rPr lang="vi-VN" sz="2000" b="1" i="0" u="sng" dirty="0">
                <a:solidFill>
                  <a:srgbClr val="3B3835"/>
                </a:solidFill>
                <a:effectLst/>
                <a:latin typeface="Helvetica Neue"/>
              </a:rPr>
              <a:t> tiêu </a:t>
            </a:r>
            <a:r>
              <a:rPr lang="vi-VN" sz="2000" b="1" i="0" u="sng" dirty="0" err="1">
                <a:solidFill>
                  <a:srgbClr val="3B3835"/>
                </a:solidFill>
                <a:effectLst/>
                <a:latin typeface="Helvetica Neue"/>
              </a:rPr>
              <a:t>cụ</a:t>
            </a:r>
            <a:r>
              <a:rPr lang="vi-VN" sz="2000" b="1" i="0" u="sng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sz="2000" b="1" i="0" u="sng" dirty="0" err="1">
                <a:solidFill>
                  <a:srgbClr val="3B3835"/>
                </a:solidFill>
                <a:effectLst/>
                <a:latin typeface="Helvetica Neue"/>
              </a:rPr>
              <a:t>thể</a:t>
            </a:r>
            <a:r>
              <a:rPr lang="vi-VN" sz="2000" b="1" i="0" u="sng" dirty="0">
                <a:solidFill>
                  <a:srgbClr val="3B3835"/>
                </a:solidFill>
                <a:effectLst/>
                <a:latin typeface="Helvetica Neue"/>
              </a:rPr>
              <a:t>: </a:t>
            </a:r>
            <a:endParaRPr lang="en-US" sz="2000" b="1" i="0" u="sng" dirty="0">
              <a:solidFill>
                <a:srgbClr val="3B3835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69280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B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3D5E3D4-1483-4803-85C3-9B80F70A7CAB}"/>
              </a:ext>
            </a:extLst>
          </p:cNvPr>
          <p:cNvGrpSpPr/>
          <p:nvPr/>
        </p:nvGrpSpPr>
        <p:grpSpPr>
          <a:xfrm>
            <a:off x="73742" y="83575"/>
            <a:ext cx="973381" cy="973381"/>
            <a:chOff x="186813" y="186813"/>
            <a:chExt cx="973381" cy="97338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FFB9553-6938-4ECB-9DDE-AA21D5E7CE6E}"/>
                </a:ext>
              </a:extLst>
            </p:cNvPr>
            <p:cNvSpPr/>
            <p:nvPr/>
          </p:nvSpPr>
          <p:spPr>
            <a:xfrm>
              <a:off x="186813" y="186813"/>
              <a:ext cx="973381" cy="97338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52B502-DF85-40FA-91D9-2656C6FBC8D2}"/>
                </a:ext>
              </a:extLst>
            </p:cNvPr>
            <p:cNvSpPr txBox="1"/>
            <p:nvPr/>
          </p:nvSpPr>
          <p:spPr>
            <a:xfrm>
              <a:off x="299884" y="312365"/>
              <a:ext cx="8603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8CBA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2b,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895F622-C70C-4E19-8FFD-DBD91EA5FAAD}"/>
              </a:ext>
            </a:extLst>
          </p:cNvPr>
          <p:cNvSpPr txBox="1"/>
          <p:nvPr/>
        </p:nvSpPr>
        <p:spPr>
          <a:xfrm>
            <a:off x="3136489" y="363015"/>
            <a:ext cx="4073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-</a:t>
            </a:r>
            <a:r>
              <a:rPr lang="vi-VN" sz="2000" b="1" dirty="0" err="1">
                <a:solidFill>
                  <a:srgbClr val="3B3835"/>
                </a:solidFill>
                <a:effectLst/>
                <a:latin typeface="Helvetica Neue"/>
              </a:rPr>
              <a:t>Nội</a:t>
            </a:r>
            <a:r>
              <a:rPr lang="vi-VN" sz="2000" b="1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sz="2000" b="1" dirty="0" err="1">
                <a:solidFill>
                  <a:srgbClr val="3B3835"/>
                </a:solidFill>
                <a:effectLst/>
                <a:latin typeface="Helvetica Neue"/>
              </a:rPr>
              <a:t>lực</a:t>
            </a:r>
            <a:r>
              <a:rPr lang="en-US" sz="2000" dirty="0">
                <a:solidFill>
                  <a:srgbClr val="3B3835"/>
                </a:solidFill>
                <a:effectLst/>
                <a:latin typeface="Helvetica Neue"/>
              </a:rPr>
              <a:t>:</a:t>
            </a:r>
            <a:endParaRPr lang="en-US" dirty="0">
              <a:solidFill>
                <a:srgbClr val="3B3835"/>
              </a:solidFill>
              <a:latin typeface="Helvetica Neu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433206-7BC4-47E8-8311-70978EB096C8}"/>
              </a:ext>
            </a:extLst>
          </p:cNvPr>
          <p:cNvGrpSpPr/>
          <p:nvPr/>
        </p:nvGrpSpPr>
        <p:grpSpPr>
          <a:xfrm>
            <a:off x="186813" y="2359742"/>
            <a:ext cx="2138516" cy="2138516"/>
            <a:chOff x="186813" y="1671484"/>
            <a:chExt cx="1757516" cy="175751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0B50002-3B6E-4E35-9933-196101D7AE91}"/>
                </a:ext>
              </a:extLst>
            </p:cNvPr>
            <p:cNvSpPr/>
            <p:nvPr/>
          </p:nvSpPr>
          <p:spPr>
            <a:xfrm>
              <a:off x="186813" y="1671484"/>
              <a:ext cx="1757516" cy="17575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4AFFD2-B311-4317-B4E3-C16569834D38}"/>
                </a:ext>
              </a:extLst>
            </p:cNvPr>
            <p:cNvSpPr txBox="1"/>
            <p:nvPr/>
          </p:nvSpPr>
          <p:spPr>
            <a:xfrm>
              <a:off x="377928" y="2006415"/>
              <a:ext cx="1375287" cy="108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err="1"/>
                <a:t>Động</a:t>
              </a:r>
              <a:r>
                <a:rPr lang="en-US" sz="4000" b="1" dirty="0"/>
                <a:t> </a:t>
              </a:r>
              <a:r>
                <a:rPr lang="en-US" sz="4000" b="1" dirty="0" err="1"/>
                <a:t>Lực</a:t>
              </a:r>
              <a:endParaRPr lang="en-US" sz="4000" b="1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8078646-1552-4DB2-8C46-10E407C98BC9}"/>
              </a:ext>
            </a:extLst>
          </p:cNvPr>
          <p:cNvSpPr txBox="1"/>
          <p:nvPr/>
        </p:nvSpPr>
        <p:spPr>
          <a:xfrm>
            <a:off x="3136489" y="828207"/>
            <a:ext cx="82492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-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Muốn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xây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dựng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chủ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nghĩa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xã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hội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cần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có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con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người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chủ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nghĩa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xã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hội.C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on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người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là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động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lực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của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chủ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nghĩa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xã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hội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, hơn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nữa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là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động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lực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quan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trọng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nhất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.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Hồ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Chí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Minh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đã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nhận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thấy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ở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động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lực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này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có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sự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kết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hợp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giữa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cá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nhân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với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xã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hội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.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Người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cho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rằng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, không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có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chế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độ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xã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hội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nào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coi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trọng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lợi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ích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chính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đáng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của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cá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nhân con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người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bằng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chế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độ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xã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hội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chủ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nghĩa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.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Truyền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thống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yêu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nước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của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dân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tộc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,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sự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đoàn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kết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cộng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đồng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,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sức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lao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động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sáng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tạo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của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nhân dân,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đó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là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sức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mạnh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tổng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hợp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tạo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nên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động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lực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quan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trọng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của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chủ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nghĩa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xã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hội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834A6-901B-4460-BB12-B3A60A768B2F}"/>
              </a:ext>
            </a:extLst>
          </p:cNvPr>
          <p:cNvSpPr txBox="1"/>
          <p:nvPr/>
        </p:nvSpPr>
        <p:spPr>
          <a:xfrm>
            <a:off x="3136489" y="2859532"/>
            <a:ext cx="8249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-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Kinh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tế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: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Hồ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Chí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Minh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rất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coi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trọng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động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lực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kinh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tế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,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phát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triển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kinh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tế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,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sản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xuất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, kinh doanh,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làm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cho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mọi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người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,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mọi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nhà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trở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nên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giàu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có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,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ích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quốc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lợi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dân,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gắn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liền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kinh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tế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với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kỹ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thuật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, kinh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tế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với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xã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hội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201965-2A52-4C0E-A165-491138A8067B}"/>
              </a:ext>
            </a:extLst>
          </p:cNvPr>
          <p:cNvSpPr txBox="1"/>
          <p:nvPr/>
        </p:nvSpPr>
        <p:spPr>
          <a:xfrm>
            <a:off x="3136489" y="3801045"/>
            <a:ext cx="8249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-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Văn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hóa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xã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hội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: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Hồ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Chí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Minh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cũng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quan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tâm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tới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văn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hóa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, khoa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học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giáo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dục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coi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đó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là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động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lực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tinh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thần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không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thể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thiếu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của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chủ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nghĩa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xã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hội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3DFBDA-55B2-4AF5-B5AA-29AE762576B3}"/>
              </a:ext>
            </a:extLst>
          </p:cNvPr>
          <p:cNvSpPr txBox="1"/>
          <p:nvPr/>
        </p:nvSpPr>
        <p:spPr>
          <a:xfrm>
            <a:off x="3136489" y="4634296"/>
            <a:ext cx="8396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-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Chính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"/>
              </a:rPr>
              <a:t>trị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"/>
              </a:rPr>
              <a:t>: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Nhà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nước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đại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diện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cho ý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chí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và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quyền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lực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của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nhân dân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dưới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sự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lãnh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đạo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của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Đảng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,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thực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hiện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chức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năng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quản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lý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xã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hội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, đưa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sự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nghiệp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xây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dựng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chủ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nghĩa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xã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hội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đến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thắng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lợi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.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Người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đặc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biệt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quan tâm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đến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hiệu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lực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của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tổ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chức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,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bộ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máy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,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tính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nghiêm minh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của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kỷ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luật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,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pháp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luật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,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sự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trong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sạch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, liêm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khiết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của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đội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ngũ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cán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bộ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, công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chức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các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cấp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từ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Trung ương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tới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Sans"/>
              </a:rPr>
              <a:t>địa</a:t>
            </a:r>
            <a:r>
              <a:rPr lang="vi-VN" b="0" i="0" dirty="0">
                <a:solidFill>
                  <a:srgbClr val="000000"/>
                </a:solidFill>
                <a:effectLst/>
                <a:latin typeface="OpenSans"/>
              </a:rPr>
              <a:t> phương.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980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8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B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3D5E3D4-1483-4803-85C3-9B80F70A7CAB}"/>
              </a:ext>
            </a:extLst>
          </p:cNvPr>
          <p:cNvGrpSpPr/>
          <p:nvPr/>
        </p:nvGrpSpPr>
        <p:grpSpPr>
          <a:xfrm>
            <a:off x="73742" y="83575"/>
            <a:ext cx="973381" cy="973381"/>
            <a:chOff x="186813" y="186813"/>
            <a:chExt cx="973381" cy="97338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FFB9553-6938-4ECB-9DDE-AA21D5E7CE6E}"/>
                </a:ext>
              </a:extLst>
            </p:cNvPr>
            <p:cNvSpPr/>
            <p:nvPr/>
          </p:nvSpPr>
          <p:spPr>
            <a:xfrm>
              <a:off x="186813" y="186813"/>
              <a:ext cx="973381" cy="97338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52B502-DF85-40FA-91D9-2656C6FBC8D2}"/>
                </a:ext>
              </a:extLst>
            </p:cNvPr>
            <p:cNvSpPr txBox="1"/>
            <p:nvPr/>
          </p:nvSpPr>
          <p:spPr>
            <a:xfrm>
              <a:off x="299884" y="312365"/>
              <a:ext cx="8603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8CBA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2b,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7918D88-8963-476B-9AAB-3575727B58B4}"/>
              </a:ext>
            </a:extLst>
          </p:cNvPr>
          <p:cNvSpPr txBox="1"/>
          <p:nvPr/>
        </p:nvSpPr>
        <p:spPr>
          <a:xfrm>
            <a:off x="3042826" y="2767280"/>
            <a:ext cx="87298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- </a:t>
            </a:r>
            <a:r>
              <a:rPr lang="en-US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Giữa</a:t>
            </a:r>
            <a:r>
              <a:rPr lang="en-US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nội</a:t>
            </a:r>
            <a:r>
              <a:rPr lang="en-US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lực</a:t>
            </a:r>
            <a:r>
              <a:rPr lang="en-US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và</a:t>
            </a:r>
            <a:r>
              <a:rPr lang="en-US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ngoại</a:t>
            </a:r>
            <a:r>
              <a:rPr lang="en-US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lực</a:t>
            </a:r>
            <a:r>
              <a:rPr lang="en-US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en-US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Hồ</a:t>
            </a:r>
            <a:r>
              <a:rPr lang="en-US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Chí</a:t>
            </a:r>
            <a:r>
              <a:rPr lang="en-US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Minh </a:t>
            </a:r>
            <a:r>
              <a:rPr lang="en-US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xác</a:t>
            </a:r>
            <a:r>
              <a:rPr lang="en-US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định</a:t>
            </a:r>
            <a:r>
              <a:rPr lang="en-US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rất</a:t>
            </a:r>
            <a:r>
              <a:rPr lang="en-US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rõ</a:t>
            </a:r>
            <a:r>
              <a:rPr lang="en-US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nội</a:t>
            </a:r>
            <a:r>
              <a:rPr lang="en-US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lực</a:t>
            </a:r>
            <a:r>
              <a:rPr lang="en-US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là</a:t>
            </a:r>
            <a:r>
              <a:rPr lang="en-US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quyết</a:t>
            </a:r>
            <a:r>
              <a:rPr lang="en-US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định</a:t>
            </a:r>
            <a:r>
              <a:rPr lang="en-US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nhất</a:t>
            </a:r>
            <a:r>
              <a:rPr lang="en-US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en-US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ngoại</a:t>
            </a:r>
            <a:r>
              <a:rPr lang="en-US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lực</a:t>
            </a:r>
            <a:r>
              <a:rPr lang="en-US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là</a:t>
            </a:r>
            <a:r>
              <a:rPr lang="en-US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rất</a:t>
            </a:r>
            <a:r>
              <a:rPr lang="en-US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quan</a:t>
            </a:r>
            <a:r>
              <a:rPr lang="en-US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trọng</a:t>
            </a:r>
            <a:r>
              <a:rPr lang="en-US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Chính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vì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thế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,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Người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thường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nêu cao tinh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thần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độc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lập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,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tự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chủ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,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tự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lực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cánh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sinh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là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chính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nhưng luôn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luôn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chú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trọng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tranh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thủ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sự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giúp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đỡ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,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hợp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tác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quốc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tế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,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kết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hợp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sức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mạnh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dân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tộc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với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sức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mạnh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quốc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tế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tạo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thành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sức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mạnh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tổng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hợp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để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xây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dựng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thành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công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chủ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nghĩa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xã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hội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, trên cơ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sở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bảo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đảm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các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quyền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dân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tộc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cơ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bản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của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Việt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Nam không can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thiệp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vào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công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việc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nội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bộ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của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nhau, chung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sống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hòa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bình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và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phát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triển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.</a:t>
            </a:r>
            <a:endParaRPr lang="en-US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433206-7BC4-47E8-8311-70978EB096C8}"/>
              </a:ext>
            </a:extLst>
          </p:cNvPr>
          <p:cNvGrpSpPr/>
          <p:nvPr/>
        </p:nvGrpSpPr>
        <p:grpSpPr>
          <a:xfrm>
            <a:off x="186813" y="2359742"/>
            <a:ext cx="2138516" cy="2138516"/>
            <a:chOff x="186813" y="1671484"/>
            <a:chExt cx="1757516" cy="175751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0B50002-3B6E-4E35-9933-196101D7AE91}"/>
                </a:ext>
              </a:extLst>
            </p:cNvPr>
            <p:cNvSpPr/>
            <p:nvPr/>
          </p:nvSpPr>
          <p:spPr>
            <a:xfrm>
              <a:off x="186813" y="1671484"/>
              <a:ext cx="1757516" cy="17575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4AFFD2-B311-4317-B4E3-C16569834D38}"/>
                </a:ext>
              </a:extLst>
            </p:cNvPr>
            <p:cNvSpPr txBox="1"/>
            <p:nvPr/>
          </p:nvSpPr>
          <p:spPr>
            <a:xfrm>
              <a:off x="377928" y="2006415"/>
              <a:ext cx="1375287" cy="108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err="1"/>
                <a:t>Động</a:t>
              </a:r>
              <a:r>
                <a:rPr lang="en-US" sz="4000" b="1" dirty="0"/>
                <a:t> </a:t>
              </a:r>
              <a:r>
                <a:rPr lang="en-US" sz="4000" b="1" dirty="0" err="1"/>
                <a:t>Lực</a:t>
              </a:r>
              <a:endParaRPr lang="en-US" sz="4000" b="1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DA40451-5F70-4F61-B8A2-C7C865F66FA2}"/>
              </a:ext>
            </a:extLst>
          </p:cNvPr>
          <p:cNvSpPr txBox="1"/>
          <p:nvPr/>
        </p:nvSpPr>
        <p:spPr>
          <a:xfrm>
            <a:off x="3096543" y="1286345"/>
            <a:ext cx="88097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Ngoài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các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động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lực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bên trong, theo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Hồ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Chí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Minh,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phải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kết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hợp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được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với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sức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mạnh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thời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đại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, tăng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cường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đoàn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kết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quốc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tế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,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chủ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nghĩa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yêu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nước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phải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gắn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liền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với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chủ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nghĩa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quốc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tế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của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giai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cấp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công nhân,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phải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sử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dụng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tốt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những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thành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quả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khoa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học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–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kỹ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thuật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thế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vi-VN" i="0" dirty="0" err="1">
                <a:solidFill>
                  <a:srgbClr val="3B3835"/>
                </a:solidFill>
                <a:effectLst/>
                <a:latin typeface="Helvetica Neue"/>
              </a:rPr>
              <a:t>giới</a:t>
            </a:r>
            <a:r>
              <a:rPr lang="vi-VN" i="0" dirty="0">
                <a:solidFill>
                  <a:srgbClr val="3B3835"/>
                </a:solidFill>
                <a:effectLst/>
                <a:latin typeface="Helvetica Neue"/>
              </a:rPr>
              <a:t>.</a:t>
            </a:r>
            <a:endParaRPr lang="en-US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8C85EF-E924-433A-9ABF-CC1655DFB15B}"/>
              </a:ext>
            </a:extLst>
          </p:cNvPr>
          <p:cNvSpPr txBox="1"/>
          <p:nvPr/>
        </p:nvSpPr>
        <p:spPr>
          <a:xfrm>
            <a:off x="3096543" y="917013"/>
            <a:ext cx="177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B3835"/>
                </a:solidFill>
                <a:latin typeface="Helvetica Neue"/>
              </a:rPr>
              <a:t>- </a:t>
            </a:r>
            <a:r>
              <a:rPr lang="en-US" sz="1800" b="1" dirty="0" err="1">
                <a:solidFill>
                  <a:srgbClr val="3B3835"/>
                </a:solidFill>
                <a:latin typeface="Helvetica Neue"/>
              </a:rPr>
              <a:t>Ngoại</a:t>
            </a:r>
            <a:r>
              <a:rPr lang="en-US" sz="1800" b="1" dirty="0">
                <a:solidFill>
                  <a:srgbClr val="3B3835"/>
                </a:solidFill>
                <a:latin typeface="Helvetica Neue"/>
              </a:rPr>
              <a:t> </a:t>
            </a:r>
            <a:r>
              <a:rPr lang="en-US" sz="1800" b="1" dirty="0" err="1">
                <a:solidFill>
                  <a:srgbClr val="3B3835"/>
                </a:solidFill>
                <a:latin typeface="Helvetica Neue"/>
              </a:rPr>
              <a:t>lực</a:t>
            </a:r>
            <a:r>
              <a:rPr lang="en-US" b="1" dirty="0">
                <a:solidFill>
                  <a:srgbClr val="3B3835"/>
                </a:solidFill>
                <a:latin typeface="Helvetica Neue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062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7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</a:rPr>
              <a:t>VÒNG QUAY MAY MẮN</a:t>
            </a:r>
          </a:p>
        </p:txBody>
      </p:sp>
    </p:spTree>
    <p:extLst>
      <p:ext uri="{BB962C8B-B14F-4D97-AF65-F5344CB8AC3E}">
        <p14:creationId xmlns:p14="http://schemas.microsoft.com/office/powerpoint/2010/main" val="1622242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1497</Words>
  <Application>Microsoft Office PowerPoint</Application>
  <PresentationFormat>Widescreen</PresentationFormat>
  <Paragraphs>107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Arial</vt:lpstr>
      <vt:lpstr>Calibri</vt:lpstr>
      <vt:lpstr>Calibri </vt:lpstr>
      <vt:lpstr>Calibri (Body)</vt:lpstr>
      <vt:lpstr>Calibri Light</vt:lpstr>
      <vt:lpstr>Helvetica Neue</vt:lpstr>
      <vt:lpstr>Hero</vt:lpstr>
      <vt:lpstr>OpenSans</vt:lpstr>
      <vt:lpstr>Roboto</vt:lpstr>
      <vt:lpstr>Tahoma</vt:lpstr>
      <vt:lpstr>Times New Roman</vt:lpstr>
      <vt:lpstr>Verdana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VÒNG QUAY MAY MẮN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Quang</dc:creator>
  <cp:lastModifiedBy>Lộc Cá Hơn</cp:lastModifiedBy>
  <cp:revision>79</cp:revision>
  <dcterms:created xsi:type="dcterms:W3CDTF">2021-03-30T06:31:54Z</dcterms:created>
  <dcterms:modified xsi:type="dcterms:W3CDTF">2021-04-08T06:14:23Z</dcterms:modified>
</cp:coreProperties>
</file>